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66"/>
  </p:notesMasterIdLst>
  <p:sldIdLst>
    <p:sldId id="301" r:id="rId2"/>
    <p:sldId id="346" r:id="rId3"/>
    <p:sldId id="350" r:id="rId4"/>
    <p:sldId id="256" r:id="rId5"/>
    <p:sldId id="258" r:id="rId6"/>
    <p:sldId id="304" r:id="rId7"/>
    <p:sldId id="345" r:id="rId8"/>
    <p:sldId id="257" r:id="rId9"/>
    <p:sldId id="347" r:id="rId10"/>
    <p:sldId id="348" r:id="rId11"/>
    <p:sldId id="349" r:id="rId12"/>
    <p:sldId id="356" r:id="rId13"/>
    <p:sldId id="306" r:id="rId14"/>
    <p:sldId id="259" r:id="rId15"/>
    <p:sldId id="261" r:id="rId16"/>
    <p:sldId id="313" r:id="rId17"/>
    <p:sldId id="277" r:id="rId18"/>
    <p:sldId id="307" r:id="rId19"/>
    <p:sldId id="316" r:id="rId20"/>
    <p:sldId id="318" r:id="rId21"/>
    <p:sldId id="308" r:id="rId22"/>
    <p:sldId id="353" r:id="rId23"/>
    <p:sldId id="314" r:id="rId24"/>
    <p:sldId id="315" r:id="rId25"/>
    <p:sldId id="310" r:id="rId26"/>
    <p:sldId id="268" r:id="rId27"/>
    <p:sldId id="320" r:id="rId28"/>
    <p:sldId id="352" r:id="rId29"/>
    <p:sldId id="321" r:id="rId30"/>
    <p:sldId id="319" r:id="rId31"/>
    <p:sldId id="323" r:id="rId32"/>
    <p:sldId id="324" r:id="rId33"/>
    <p:sldId id="325" r:id="rId34"/>
    <p:sldId id="326" r:id="rId35"/>
    <p:sldId id="272" r:id="rId36"/>
    <p:sldId id="274" r:id="rId37"/>
    <p:sldId id="328" r:id="rId38"/>
    <p:sldId id="330" r:id="rId39"/>
    <p:sldId id="329" r:id="rId40"/>
    <p:sldId id="331" r:id="rId41"/>
    <p:sldId id="278" r:id="rId42"/>
    <p:sldId id="354" r:id="rId43"/>
    <p:sldId id="337" r:id="rId44"/>
    <p:sldId id="333" r:id="rId45"/>
    <p:sldId id="336" r:id="rId46"/>
    <p:sldId id="355" r:id="rId47"/>
    <p:sldId id="282" r:id="rId48"/>
    <p:sldId id="335" r:id="rId49"/>
    <p:sldId id="285" r:id="rId50"/>
    <p:sldId id="338" r:id="rId51"/>
    <p:sldId id="339" r:id="rId52"/>
    <p:sldId id="340" r:id="rId53"/>
    <p:sldId id="341" r:id="rId54"/>
    <p:sldId id="342" r:id="rId55"/>
    <p:sldId id="290" r:id="rId56"/>
    <p:sldId id="343" r:id="rId57"/>
    <p:sldId id="344" r:id="rId58"/>
    <p:sldId id="293" r:id="rId59"/>
    <p:sldId id="294" r:id="rId60"/>
    <p:sldId id="295" r:id="rId61"/>
    <p:sldId id="296" r:id="rId62"/>
    <p:sldId id="357" r:id="rId63"/>
    <p:sldId id="297" r:id="rId64"/>
    <p:sldId id="302" r:id="rId6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6" autoAdjust="0"/>
    <p:restoredTop sz="94611" autoAdjust="0"/>
  </p:normalViewPr>
  <p:slideViewPr>
    <p:cSldViewPr>
      <p:cViewPr varScale="1">
        <p:scale>
          <a:sx n="114" d="100"/>
          <a:sy n="114" d="100"/>
        </p:scale>
        <p:origin x="1758" y="114"/>
      </p:cViewPr>
      <p:guideLst>
        <p:guide orient="horz" pos="2160"/>
        <p:guide pos="2880"/>
      </p:guideLst>
    </p:cSldViewPr>
  </p:slideViewPr>
  <p:outlineViewPr>
    <p:cViewPr>
      <p:scale>
        <a:sx n="33" d="100"/>
        <a:sy n="33" d="100"/>
      </p:scale>
      <p:origin x="0" y="1194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22B7F2-0330-45B1-82B2-478956531016}" type="datetimeFigureOut">
              <a:rPr lang="ru-RU" smtClean="0"/>
              <a:pPr/>
              <a:t>22.11.2023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E9754-D26E-44BE-8AA9-104CBF70DB0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A5E9754-D26E-44BE-8AA9-104CBF70DB03}"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AFD2709B-A510-4C81-8214-B90686E6169F}" type="datetimeFigureOut">
              <a:rPr lang="ru-RU"/>
              <a:pPr>
                <a:defRPr/>
              </a:pPr>
              <a:t>22.11.2023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069AFF3-63F6-40A3-9336-3C4312EF9B6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D062227-26A7-4CDF-9D13-C8BEC9803F40}" type="datetimeFigureOut">
              <a:rPr lang="ru-RU"/>
              <a:pPr>
                <a:defRPr/>
              </a:pPr>
              <a:t>22.11.2023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192A417-8D36-41CB-BEF3-BD253E66CFD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F34777A-172A-4A60-8ADD-2B82470A08EC}" type="datetimeFigureOut">
              <a:rPr lang="ru-RU"/>
              <a:pPr>
                <a:defRPr/>
              </a:pPr>
              <a:t>22.11.2023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36A846D-8064-48F0-8FF6-A61CBD807BF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F33CB77-BE08-4FA1-928F-639B8275829B}" type="datetimeFigureOut">
              <a:rPr lang="ru-RU"/>
              <a:pPr>
                <a:defRPr/>
              </a:pPr>
              <a:t>22.11.2023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5B20B0A-E615-41E1-8181-AB7A5AD4B53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9"/>
          <p:cNvSpPr>
            <a:spLocks noGrp="1"/>
          </p:cNvSpPr>
          <p:nvPr>
            <p:ph type="dt" sz="half" idx="10"/>
          </p:nvPr>
        </p:nvSpPr>
        <p:spPr/>
        <p:txBody>
          <a:bodyPr/>
          <a:lstStyle>
            <a:lvl1pPr>
              <a:defRPr/>
            </a:lvl1pPr>
          </a:lstStyle>
          <a:p>
            <a:pPr>
              <a:defRPr/>
            </a:pPr>
            <a:fld id="{AEA6ECCC-7AA0-4F54-B482-608DA2435C8F}" type="datetimeFigureOut">
              <a:rPr lang="ru-RU"/>
              <a:pPr>
                <a:defRPr/>
              </a:pPr>
              <a:t>22.11.2023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19C84A8-DC37-45CE-8A23-F24AB7B013A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852DE7D-8E49-4CD4-ADA9-11FC786329D3}" type="datetimeFigureOut">
              <a:rPr lang="ru-RU"/>
              <a:pPr>
                <a:defRPr/>
              </a:pPr>
              <a:t>22.11.2023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A63D9187-130B-4499-BE73-B5BF4AF6916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28159C3D-C4D7-4B77-A072-8886D256B921}" type="datetimeFigureOut">
              <a:rPr lang="ru-RU"/>
              <a:pPr>
                <a:defRPr/>
              </a:pPr>
              <a:t>22.11.2023</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D1D3DC9F-EF1A-4983-A796-5F32725C35E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8D48C03A-DBEB-43CC-9F6B-87B66DF0B07F}" type="datetimeFigureOut">
              <a:rPr lang="ru-RU"/>
              <a:pPr>
                <a:defRPr/>
              </a:pPr>
              <a:t>22.11.2023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D2EBC27D-BC15-47CB-87BC-639F14CEB96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9205A7A3-3C75-4A88-93EA-3CEBC3D61880}" type="datetimeFigureOut">
              <a:rPr lang="ru-RU"/>
              <a:pPr>
                <a:defRPr/>
              </a:pPr>
              <a:t>22.11.2023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960FA0F7-AB5C-4A70-9479-BBA4FE89B46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43D60581-EFF3-42B4-979F-9D4D7ACC9385}" type="datetimeFigureOut">
              <a:rPr lang="ru-RU"/>
              <a:pPr>
                <a:defRPr/>
              </a:pPr>
              <a:t>22.11.2023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FA74ECA8-3AC0-42D9-9241-5FA06619DD4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A0001D98-EF54-4B86-B4DA-1331DBC90996}" type="datetimeFigureOut">
              <a:rPr lang="ru-RU"/>
              <a:pPr>
                <a:defRPr/>
              </a:pPr>
              <a:t>22.11.2023</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BF53205F-8578-41AE-B8FE-27CDBA5173B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33796"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a:t>Образец заголовка</a:t>
            </a:r>
            <a:endParaRPr lang="en-US"/>
          </a:p>
        </p:txBody>
      </p:sp>
      <p:sp>
        <p:nvSpPr>
          <p:cNvPr id="33797"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2DD6F13E-2832-4468-AEC3-6D9A02D0FFBD}" type="datetimeFigureOut">
              <a:rPr lang="ru-RU"/>
              <a:pPr>
                <a:defRPr/>
              </a:pPr>
              <a:t>22.11.2023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EAA9B49-6463-43A6-A3E2-9EF4D996B327}" type="slidenum">
              <a:rPr lang="ru-RU"/>
              <a:pPr>
                <a:defRPr/>
              </a:pPr>
              <a:t>‹#›</a:t>
            </a:fld>
            <a:endParaRPr lang="ru-RU"/>
          </a:p>
        </p:txBody>
      </p:sp>
      <p:grpSp>
        <p:nvGrpSpPr>
          <p:cNvPr id="33801"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3" r:id="rId9"/>
    <p:sldLayoutId id="2147483911" r:id="rId10"/>
    <p:sldLayoutId id="214748391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8.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9.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1.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2.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4.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5.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6.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8.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9.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20.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21.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22.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3.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24.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5.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27.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29.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30.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31.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32.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33.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34.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36.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37.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39.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40.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41.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42.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43.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44.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45.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46.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47.bin"/><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48.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35842" name="Прямоугольник 3"/>
          <p:cNvSpPr>
            <a:spLocks noChangeArrowheads="1"/>
          </p:cNvSpPr>
          <p:nvPr/>
        </p:nvSpPr>
        <p:spPr bwMode="auto">
          <a:xfrm>
            <a:off x="827584" y="620688"/>
            <a:ext cx="7775575" cy="923330"/>
          </a:xfrm>
          <a:prstGeom prst="rect">
            <a:avLst/>
          </a:prstGeom>
          <a:ln w="9525">
            <a:noFill/>
            <a:miter lim="800000"/>
            <a:headEnd/>
            <a:tailEnd/>
          </a:ln>
        </p:spPr>
        <p:txBody>
          <a:bodyPr>
            <a:spAutoFit/>
          </a:bodyPr>
          <a:lstStyle/>
          <a:p>
            <a:pPr algn="ctr"/>
            <a:r>
              <a:rPr lang="ru-RU" dirty="0">
                <a:solidFill>
                  <a:srgbClr val="002060"/>
                </a:solidFill>
              </a:rPr>
              <a:t>ФЕДЕРАЛЬНОЕ АГЕНТСТВО ВОДНЫХ РЕСУРСОВ</a:t>
            </a:r>
            <a:br>
              <a:rPr lang="ru-RU" dirty="0">
                <a:solidFill>
                  <a:srgbClr val="002060"/>
                </a:solidFill>
              </a:rPr>
            </a:br>
            <a:r>
              <a:rPr lang="ru-RU" dirty="0">
                <a:solidFill>
                  <a:srgbClr val="002060"/>
                </a:solidFill>
              </a:rPr>
              <a:t>(РОСВОДРЕСУРСЫ)</a:t>
            </a:r>
            <a:br>
              <a:rPr lang="ru-RU" dirty="0">
                <a:solidFill>
                  <a:srgbClr val="002060"/>
                </a:solidFill>
              </a:rPr>
            </a:br>
            <a:endParaRPr lang="ru-RU" dirty="0">
              <a:solidFill>
                <a:srgbClr val="002060"/>
              </a:solidFill>
            </a:endParaRPr>
          </a:p>
        </p:txBody>
      </p:sp>
      <p:sp>
        <p:nvSpPr>
          <p:cNvPr id="35843" name="Прямоугольник 4"/>
          <p:cNvSpPr>
            <a:spLocks noChangeArrowheads="1"/>
          </p:cNvSpPr>
          <p:nvPr/>
        </p:nvSpPr>
        <p:spPr bwMode="auto">
          <a:xfrm>
            <a:off x="971600" y="1628800"/>
            <a:ext cx="7704137" cy="4031873"/>
          </a:xfrm>
          <a:prstGeom prst="rect">
            <a:avLst/>
          </a:prstGeom>
          <a:noFill/>
          <a:ln w="9525">
            <a:noFill/>
            <a:miter lim="800000"/>
            <a:headEnd/>
            <a:tailEnd/>
          </a:ln>
        </p:spPr>
        <p:txBody>
          <a:bodyPr>
            <a:spAutoFit/>
          </a:bodyPr>
          <a:lstStyle/>
          <a:p>
            <a:pPr algn="ctr"/>
            <a:r>
              <a:rPr lang="ru-RU" sz="3200" dirty="0">
                <a:solidFill>
                  <a:srgbClr val="FFFF00"/>
                </a:solidFill>
              </a:rPr>
              <a:t>Обучающий семинар по работе</a:t>
            </a:r>
            <a:br>
              <a:rPr lang="ru-RU" sz="3200" dirty="0">
                <a:solidFill>
                  <a:srgbClr val="FFFF00"/>
                </a:solidFill>
              </a:rPr>
            </a:br>
            <a:r>
              <a:rPr lang="ru-RU" sz="3200" dirty="0">
                <a:solidFill>
                  <a:srgbClr val="FFFF00"/>
                </a:solidFill>
              </a:rPr>
              <a:t>с информационно-аналитической системой обработки сведений</a:t>
            </a:r>
            <a:br>
              <a:rPr lang="ru-RU" sz="3200" dirty="0">
                <a:solidFill>
                  <a:srgbClr val="FFFF00"/>
                </a:solidFill>
              </a:rPr>
            </a:br>
            <a:r>
              <a:rPr lang="ru-RU" sz="3200" dirty="0">
                <a:solidFill>
                  <a:srgbClr val="FFFF00"/>
                </a:solidFill>
              </a:rPr>
              <a:t>об использовании воды</a:t>
            </a:r>
            <a:br>
              <a:rPr lang="ru-RU" sz="3200" dirty="0">
                <a:solidFill>
                  <a:srgbClr val="FFFF00"/>
                </a:solidFill>
              </a:rPr>
            </a:br>
            <a:r>
              <a:rPr lang="ru-RU" sz="3200" dirty="0">
                <a:solidFill>
                  <a:srgbClr val="FFFF00"/>
                </a:solidFill>
              </a:rPr>
              <a:t>в Российской Федерации</a:t>
            </a:r>
            <a:br>
              <a:rPr lang="ru-RU" sz="3200" dirty="0">
                <a:solidFill>
                  <a:srgbClr val="FFFF00"/>
                </a:solidFill>
              </a:rPr>
            </a:br>
            <a:r>
              <a:rPr lang="ru-RU" sz="3200" dirty="0">
                <a:solidFill>
                  <a:srgbClr val="FFFF00"/>
                </a:solidFill>
              </a:rPr>
              <a:t>ИАС 2-ТП (водхоз)</a:t>
            </a:r>
          </a:p>
          <a:p>
            <a:pPr algn="ctr"/>
            <a:r>
              <a:rPr lang="ru-RU" sz="3200" dirty="0">
                <a:solidFill>
                  <a:srgbClr val="FFFF00"/>
                </a:solidFill>
              </a:rPr>
              <a:t>Особенности заполнения формы</a:t>
            </a:r>
            <a:br>
              <a:rPr lang="ru-RU" sz="3200" dirty="0">
                <a:solidFill>
                  <a:srgbClr val="FFFF00"/>
                </a:solidFill>
              </a:rPr>
            </a:br>
            <a:r>
              <a:rPr lang="ru-RU" sz="3200" dirty="0">
                <a:solidFill>
                  <a:srgbClr val="FFFF00"/>
                </a:solidFill>
              </a:rPr>
              <a:t>№ 2-ТП (водхоз). </a:t>
            </a:r>
          </a:p>
        </p:txBody>
      </p:sp>
      <p:sp>
        <p:nvSpPr>
          <p:cNvPr id="35844" name="Прямоугольник 5"/>
          <p:cNvSpPr>
            <a:spLocks noChangeArrowheads="1"/>
          </p:cNvSpPr>
          <p:nvPr/>
        </p:nvSpPr>
        <p:spPr bwMode="auto">
          <a:xfrm>
            <a:off x="4067510" y="5805488"/>
            <a:ext cx="1099468" cy="369332"/>
          </a:xfrm>
          <a:prstGeom prst="rect">
            <a:avLst/>
          </a:prstGeom>
          <a:noFill/>
          <a:ln w="9525">
            <a:noFill/>
            <a:miter lim="800000"/>
            <a:headEnd/>
            <a:tailEnd/>
          </a:ln>
        </p:spPr>
        <p:txBody>
          <a:bodyPr wrap="none">
            <a:spAutoFit/>
          </a:bodyPr>
          <a:lstStyle/>
          <a:p>
            <a:pPr algn="ctr"/>
            <a:r>
              <a:rPr lang="ru-RU" dirty="0">
                <a:solidFill>
                  <a:srgbClr val="002060"/>
                </a:solidFill>
              </a:rPr>
              <a:t>2023 год</a:t>
            </a:r>
          </a:p>
        </p:txBody>
      </p:sp>
      <p:pic>
        <p:nvPicPr>
          <p:cNvPr id="5" name="Picture 2"/>
          <p:cNvPicPr>
            <a:picLocks noChangeAspect="1" noChangeArrowheads="1"/>
          </p:cNvPicPr>
          <p:nvPr/>
        </p:nvPicPr>
        <p:blipFill>
          <a:blip r:embed="rId2" cstate="print"/>
          <a:srcRect/>
          <a:stretch>
            <a:fillRect/>
          </a:stretch>
        </p:blipFill>
        <p:spPr bwMode="auto">
          <a:xfrm>
            <a:off x="971600" y="620688"/>
            <a:ext cx="631825" cy="5921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Object 2"/>
          <p:cNvGraphicFramePr>
            <a:graphicFrameLocks noChangeAspect="1"/>
          </p:cNvGraphicFramePr>
          <p:nvPr/>
        </p:nvGraphicFramePr>
        <p:xfrm>
          <a:off x="395536" y="332656"/>
          <a:ext cx="8352928" cy="6048672"/>
        </p:xfrm>
        <a:graphic>
          <a:graphicData uri="http://schemas.openxmlformats.org/presentationml/2006/ole">
            <mc:AlternateContent xmlns:mc="http://schemas.openxmlformats.org/markup-compatibility/2006">
              <mc:Choice xmlns:v="urn:schemas-microsoft-com:vml" Requires="v">
                <p:oleObj spid="_x0000_s129026" name="Worksheet" r:id="rId2" imgW="9553467" imgH="6496164" progId="Excel.Sheet.8">
                  <p:embed/>
                </p:oleObj>
              </mc:Choice>
              <mc:Fallback>
                <p:oleObj name="Worksheet" r:id="rId2" imgW="9553467" imgH="6496164"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35292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50" name="Object 2"/>
          <p:cNvGraphicFramePr>
            <a:graphicFrameLocks noChangeAspect="1"/>
          </p:cNvGraphicFramePr>
          <p:nvPr/>
        </p:nvGraphicFramePr>
        <p:xfrm>
          <a:off x="323528" y="332656"/>
          <a:ext cx="8496944" cy="6120680"/>
        </p:xfrm>
        <a:graphic>
          <a:graphicData uri="http://schemas.openxmlformats.org/presentationml/2006/ole">
            <mc:AlternateContent xmlns:mc="http://schemas.openxmlformats.org/markup-compatibility/2006">
              <mc:Choice xmlns:v="urn:schemas-microsoft-com:vml" Requires="v">
                <p:oleObj spid="_x0000_s130050" name="Worksheet" r:id="rId2" imgW="9553467" imgH="6896128" progId="Excel.Sheet.8">
                  <p:embed/>
                </p:oleObj>
              </mc:Choice>
              <mc:Fallback>
                <p:oleObj name="Worksheet" r:id="rId2" imgW="9553467" imgH="6896128"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849694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2"/>
          <p:cNvSpPr>
            <a:spLocks noGrp="1"/>
          </p:cNvSpPr>
          <p:nvPr>
            <p:ph type="title"/>
          </p:nvPr>
        </p:nvSpPr>
        <p:spPr>
          <a:xfrm>
            <a:off x="395536" y="260648"/>
            <a:ext cx="8229600" cy="576263"/>
          </a:xfrm>
        </p:spPr>
        <p:txBody>
          <a:bodyPr/>
          <a:lstStyle/>
          <a:p>
            <a:pPr algn="ctr" eaLnBrk="1" hangingPunct="1"/>
            <a:r>
              <a:rPr lang="ru-RU" sz="2800" dirty="0"/>
              <a:t> </a:t>
            </a:r>
          </a:p>
        </p:txBody>
      </p:sp>
      <p:sp>
        <p:nvSpPr>
          <p:cNvPr id="38915" name="Содержимое 3"/>
          <p:cNvSpPr>
            <a:spLocks noGrp="1"/>
          </p:cNvSpPr>
          <p:nvPr>
            <p:ph idx="1"/>
          </p:nvPr>
        </p:nvSpPr>
        <p:spPr>
          <a:xfrm>
            <a:off x="179512" y="548680"/>
            <a:ext cx="8785225" cy="5976664"/>
          </a:xfrm>
        </p:spPr>
        <p:txBody>
          <a:bodyPr>
            <a:normAutofit/>
          </a:bodyPr>
          <a:lstStyle/>
          <a:p>
            <a:pPr marL="0" indent="342900" algn="just" eaLnBrk="1" fontAlgn="auto" hangingPunct="1">
              <a:spcBef>
                <a:spcPct val="0"/>
              </a:spcBef>
              <a:spcAft>
                <a:spcPts val="0"/>
              </a:spcAft>
              <a:buClrTx/>
              <a:buSzTx/>
              <a:buNone/>
              <a:defRPr/>
            </a:pPr>
            <a:endParaRPr lang="ru-RU" sz="2200" dirty="0">
              <a:cs typeface="Times New Roman" pitchFamily="18" charset="0"/>
            </a:endParaRPr>
          </a:p>
          <a:p>
            <a:pPr marL="0" indent="342900" algn="just" eaLnBrk="1" fontAlgn="auto" hangingPunct="1">
              <a:spcBef>
                <a:spcPct val="0"/>
              </a:spcBef>
              <a:spcAft>
                <a:spcPts val="0"/>
              </a:spcAft>
              <a:buClrTx/>
              <a:buSzTx/>
              <a:buNone/>
              <a:defRPr/>
            </a:pPr>
            <a:r>
              <a:rPr lang="ru-RU" sz="2200" dirty="0">
                <a:cs typeface="Times New Roman" pitchFamily="18" charset="0"/>
              </a:rPr>
              <a:t>В разделе 1 – сведения для каждого водозабора или поставщика воды и в разделе 2 – сведения для каждого водовыпуска (категории воды) приводятся в отдельных строках.</a:t>
            </a:r>
          </a:p>
          <a:p>
            <a:pPr marL="0" indent="342900" algn="just" eaLnBrk="1" fontAlgn="auto" hangingPunct="1">
              <a:spcBef>
                <a:spcPct val="0"/>
              </a:spcBef>
              <a:spcAft>
                <a:spcPts val="0"/>
              </a:spcAft>
              <a:buClrTx/>
              <a:buSzTx/>
              <a:buNone/>
              <a:defRPr/>
            </a:pPr>
            <a:endParaRPr lang="ru-RU" sz="2200" dirty="0">
              <a:cs typeface="Times New Roman" pitchFamily="18" charset="0"/>
            </a:endParaRPr>
          </a:p>
          <a:p>
            <a:pPr marL="0" indent="342900" algn="just" eaLnBrk="1" fontAlgn="auto" hangingPunct="1">
              <a:spcBef>
                <a:spcPct val="0"/>
              </a:spcBef>
              <a:spcAft>
                <a:spcPts val="0"/>
              </a:spcAft>
              <a:buClrTx/>
              <a:buSzTx/>
              <a:buNone/>
              <a:defRPr/>
            </a:pPr>
            <a:r>
              <a:rPr lang="ru-RU" sz="2200" dirty="0">
                <a:cs typeface="Times New Roman" pitchFamily="18" charset="0"/>
              </a:rPr>
              <a:t>Если количество строк для заполнения сведений в разделах 1 и (или) 2 на одном бланке окажется недостаточным, заполнение осуществляется на дополнительных бланках.</a:t>
            </a:r>
          </a:p>
          <a:p>
            <a:pPr marL="0" indent="342900" algn="just" eaLnBrk="1" fontAlgn="auto" hangingPunct="1">
              <a:spcBef>
                <a:spcPct val="0"/>
              </a:spcBef>
              <a:spcAft>
                <a:spcPts val="0"/>
              </a:spcAft>
              <a:buClrTx/>
              <a:buSzTx/>
              <a:buNone/>
              <a:defRPr/>
            </a:pPr>
            <a:endParaRPr lang="ru-RU" sz="2200" dirty="0">
              <a:cs typeface="Times New Roman" pitchFamily="18" charset="0"/>
            </a:endParaRPr>
          </a:p>
          <a:p>
            <a:pPr marL="0" indent="342900" algn="just" eaLnBrk="1" fontAlgn="auto" hangingPunct="1">
              <a:spcBef>
                <a:spcPct val="0"/>
              </a:spcBef>
              <a:spcAft>
                <a:spcPts val="0"/>
              </a:spcAft>
              <a:buClrTx/>
              <a:buSzTx/>
              <a:buNone/>
              <a:defRPr/>
            </a:pPr>
            <a:r>
              <a:rPr lang="ru-RU" sz="2200" dirty="0">
                <a:cs typeface="Times New Roman" pitchFamily="18" charset="0"/>
              </a:rPr>
              <a:t>При предоставлении респондентом сведений на нескольких бланках данные о респонденте, приведенные в адресной части </a:t>
            </a:r>
            <a:r>
              <a:rPr lang="ru-RU" sz="2200" dirty="0">
                <a:solidFill>
                  <a:srgbClr val="FF0000"/>
                </a:solidFill>
                <a:cs typeface="Times New Roman" pitchFamily="18" charset="0"/>
              </a:rPr>
              <a:t>каждого</a:t>
            </a:r>
            <a:r>
              <a:rPr lang="ru-RU" sz="2200" dirty="0">
                <a:cs typeface="Times New Roman" pitchFamily="18" charset="0"/>
              </a:rPr>
              <a:t> бланка, не меняются. При этом на </a:t>
            </a:r>
            <a:r>
              <a:rPr lang="ru-RU" sz="2200" dirty="0">
                <a:solidFill>
                  <a:srgbClr val="FF0000"/>
                </a:solidFill>
                <a:cs typeface="Times New Roman" pitchFamily="18" charset="0"/>
              </a:rPr>
              <a:t>каждом</a:t>
            </a:r>
            <a:r>
              <a:rPr lang="ru-RU" sz="2200" dirty="0">
                <a:cs typeface="Times New Roman" pitchFamily="18" charset="0"/>
              </a:rPr>
              <a:t> листе </a:t>
            </a:r>
            <a:r>
              <a:rPr lang="ru-RU" sz="2200" dirty="0">
                <a:solidFill>
                  <a:srgbClr val="FF0000"/>
                </a:solidFill>
                <a:cs typeface="Times New Roman" pitchFamily="18" charset="0"/>
              </a:rPr>
              <a:t>каждого</a:t>
            </a:r>
            <a:r>
              <a:rPr lang="ru-RU" sz="2200" dirty="0">
                <a:cs typeface="Times New Roman" pitchFamily="18" charset="0"/>
              </a:rPr>
              <a:t> бланка проставляется порядковый номер и количество бланков.</a:t>
            </a:r>
          </a:p>
          <a:p>
            <a:pPr marL="0" indent="342900" algn="just" eaLnBrk="1" fontAlgn="auto" hangingPunct="1">
              <a:spcBef>
                <a:spcPct val="0"/>
              </a:spcBef>
              <a:spcAft>
                <a:spcPts val="0"/>
              </a:spcAft>
              <a:buClrTx/>
              <a:buSzTx/>
              <a:buFont typeface="Wingdings 2" pitchFamily="18" charset="2"/>
              <a:buNone/>
              <a:defRPr/>
            </a:pPr>
            <a:endParaRPr lang="ru-RU" sz="2200" dirty="0">
              <a:cs typeface="Times New Roman" pitchFamily="18" charset="0"/>
            </a:endParaRPr>
          </a:p>
          <a:p>
            <a:pPr marL="0" indent="342900" algn="just" eaLnBrk="1" fontAlgn="auto" hangingPunct="1">
              <a:spcBef>
                <a:spcPct val="0"/>
              </a:spcBef>
              <a:spcAft>
                <a:spcPts val="0"/>
              </a:spcAft>
              <a:buClrTx/>
              <a:buSzTx/>
              <a:buFont typeface="Wingdings 2" pitchFamily="18" charset="2"/>
              <a:buNone/>
              <a:defRPr/>
            </a:pPr>
            <a:endParaRPr lang="ru-RU" sz="2200" dirty="0">
              <a:cs typeface="Times New Roman" pitchFamily="18" charset="0"/>
            </a:endParaRPr>
          </a:p>
          <a:p>
            <a:pPr marL="0" indent="342900" eaLnBrk="1" fontAlgn="auto" hangingPunct="1">
              <a:spcAft>
                <a:spcPts val="0"/>
              </a:spcAft>
              <a:buClr>
                <a:schemeClr val="accent3"/>
              </a:buClr>
              <a:buFont typeface="Wingdings 2"/>
              <a:buChar char=""/>
              <a:defRPr/>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6084168" y="6165304"/>
            <a:ext cx="2808288" cy="554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aphicFrame>
        <p:nvGraphicFramePr>
          <p:cNvPr id="80899" name="Object 3"/>
          <p:cNvGraphicFramePr>
            <a:graphicFrameLocks noChangeAspect="1"/>
          </p:cNvGraphicFramePr>
          <p:nvPr/>
        </p:nvGraphicFramePr>
        <p:xfrm>
          <a:off x="395536" y="404664"/>
          <a:ext cx="8280920" cy="6199666"/>
        </p:xfrm>
        <a:graphic>
          <a:graphicData uri="http://schemas.openxmlformats.org/presentationml/2006/ole">
            <mc:AlternateContent xmlns:mc="http://schemas.openxmlformats.org/markup-compatibility/2006">
              <mc:Choice xmlns:v="urn:schemas-microsoft-com:vml" Requires="v">
                <p:oleObj spid="_x0000_s80899" name="Worksheet" r:id="rId2" imgW="8867955" imgH="7086515" progId="Excel.Sheet.8">
                  <p:embed/>
                </p:oleObj>
              </mc:Choice>
              <mc:Fallback>
                <p:oleObj name="Worksheet" r:id="rId2" imgW="8867955" imgH="7086515" progId="Excel.Sheet.8">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619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5867400" y="6021388"/>
            <a:ext cx="2808288" cy="554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aphicFrame>
        <p:nvGraphicFramePr>
          <p:cNvPr id="2051" name="Object 3"/>
          <p:cNvGraphicFramePr>
            <a:graphicFrameLocks noChangeAspect="1"/>
          </p:cNvGraphicFramePr>
          <p:nvPr/>
        </p:nvGraphicFramePr>
        <p:xfrm>
          <a:off x="467544" y="404664"/>
          <a:ext cx="8136904" cy="6048672"/>
        </p:xfrm>
        <a:graphic>
          <a:graphicData uri="http://schemas.openxmlformats.org/presentationml/2006/ole">
            <mc:AlternateContent xmlns:mc="http://schemas.openxmlformats.org/markup-compatibility/2006">
              <mc:Choice xmlns:v="urn:schemas-microsoft-com:vml" Requires="v">
                <p:oleObj spid="_x0000_s2051" name="Worksheet" r:id="rId2" imgW="8867955" imgH="7086515" progId="Excel.Sheet.8">
                  <p:embed/>
                </p:oleObj>
              </mc:Choice>
              <mc:Fallback>
                <p:oleObj name="Worksheet" r:id="rId2" imgW="8867955" imgH="7086515" progId="Excel.Sheet.8">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813690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Object 3"/>
          <p:cNvGraphicFramePr>
            <a:graphicFrameLocks noChangeAspect="1"/>
          </p:cNvGraphicFramePr>
          <p:nvPr/>
        </p:nvGraphicFramePr>
        <p:xfrm>
          <a:off x="611560" y="268197"/>
          <a:ext cx="7992888" cy="6380353"/>
        </p:xfrm>
        <a:graphic>
          <a:graphicData uri="http://schemas.openxmlformats.org/presentationml/2006/ole">
            <mc:AlternateContent xmlns:mc="http://schemas.openxmlformats.org/markup-compatibility/2006">
              <mc:Choice xmlns:v="urn:schemas-microsoft-com:vml" Requires="v">
                <p:oleObj spid="_x0000_s4099" name="Worksheet" r:id="rId2" imgW="8867955" imgH="7086515" progId="Excel.Sheet.8">
                  <p:embed/>
                </p:oleObj>
              </mc:Choice>
              <mc:Fallback>
                <p:oleObj name="Worksheet" r:id="rId2" imgW="8867955" imgH="7086515" progId="Excel.Sheet.8">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8197"/>
                        <a:ext cx="7992888" cy="638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Object 3"/>
          <p:cNvGraphicFramePr>
            <a:graphicFrameLocks noChangeAspect="1"/>
          </p:cNvGraphicFramePr>
          <p:nvPr/>
        </p:nvGraphicFramePr>
        <p:xfrm>
          <a:off x="611560" y="268197"/>
          <a:ext cx="7992888" cy="6380353"/>
        </p:xfrm>
        <a:graphic>
          <a:graphicData uri="http://schemas.openxmlformats.org/presentationml/2006/ole">
            <mc:AlternateContent xmlns:mc="http://schemas.openxmlformats.org/markup-compatibility/2006">
              <mc:Choice xmlns:v="urn:schemas-microsoft-com:vml" Requires="v">
                <p:oleObj spid="_x0000_s87042" name="Worksheet" r:id="rId2" imgW="8867955" imgH="7086515" progId="Excel.Sheet.8">
                  <p:embed/>
                </p:oleObj>
              </mc:Choice>
              <mc:Fallback>
                <p:oleObj name="Worksheet" r:id="rId2" imgW="8867955" imgH="7086515"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8197"/>
                        <a:ext cx="7992888" cy="638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4427984" y="2924944"/>
            <a:ext cx="3167062" cy="2088654"/>
          </a:xfrm>
          <a:prstGeom prst="wedgeRoundRectCallout">
            <a:avLst>
              <a:gd name="adj1" fmla="val -11195"/>
              <a:gd name="adj2" fmla="val 85678"/>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графа 4 – код </a:t>
            </a:r>
            <a:r>
              <a:rPr lang="ru-RU" sz="2000" dirty="0">
                <a:solidFill>
                  <a:srgbClr val="FF0000"/>
                </a:solidFill>
                <a:latin typeface="Arial Black" pitchFamily="34" charset="0"/>
              </a:rPr>
              <a:t>ОСНОВНОГО</a:t>
            </a:r>
            <a:r>
              <a:rPr lang="ru-RU" sz="2000" dirty="0">
                <a:solidFill>
                  <a:schemeClr val="tx1"/>
                </a:solidFill>
                <a:latin typeface="Arial Black" pitchFamily="34" charset="0"/>
              </a:rPr>
              <a:t> вида деятельности по ОКВЭД2</a:t>
            </a:r>
          </a:p>
        </p:txBody>
      </p:sp>
      <p:sp>
        <p:nvSpPr>
          <p:cNvPr id="4" name="Скругленная прямоугольная выноска 3"/>
          <p:cNvSpPr/>
          <p:nvPr/>
        </p:nvSpPr>
        <p:spPr>
          <a:xfrm>
            <a:off x="0" y="2204864"/>
            <a:ext cx="3923928" cy="2952750"/>
          </a:xfrm>
          <a:prstGeom prst="wedgeRoundRectCallout">
            <a:avLst>
              <a:gd name="adj1" fmla="val 26035"/>
              <a:gd name="adj2" fmla="val 79158"/>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графа 2:</a:t>
            </a:r>
          </a:p>
          <a:p>
            <a:pPr algn="ctr">
              <a:defRPr/>
            </a:pPr>
            <a:r>
              <a:rPr lang="ru-RU" sz="2000" dirty="0">
                <a:solidFill>
                  <a:schemeClr val="tx1"/>
                </a:solidFill>
                <a:latin typeface="Arial Black" pitchFamily="34" charset="0"/>
              </a:rPr>
              <a:t>– код ОКПО (для юр.лиц и ИП)</a:t>
            </a:r>
          </a:p>
          <a:p>
            <a:pPr algn="ctr">
              <a:defRPr/>
            </a:pPr>
            <a:r>
              <a:rPr lang="ru-RU" sz="2000" dirty="0">
                <a:solidFill>
                  <a:schemeClr val="tx1"/>
                </a:solidFill>
                <a:latin typeface="Arial Black" pitchFamily="34" charset="0"/>
              </a:rPr>
              <a:t>- Идентификационный номер (для </a:t>
            </a:r>
            <a:r>
              <a:rPr lang="ru-RU" sz="2000" dirty="0" err="1">
                <a:solidFill>
                  <a:schemeClr val="tx1"/>
                </a:solidFill>
                <a:latin typeface="Arial Black" pitchFamily="34" charset="0"/>
              </a:rPr>
              <a:t>тер.обособленного</a:t>
            </a:r>
            <a:r>
              <a:rPr lang="ru-RU" sz="2000" dirty="0">
                <a:solidFill>
                  <a:schemeClr val="tx1"/>
                </a:solidFill>
                <a:latin typeface="Arial Black" pitchFamily="34" charset="0"/>
              </a:rPr>
              <a:t> подразделения юр.лица)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457200" y="704850"/>
            <a:ext cx="8229600" cy="636588"/>
          </a:xfrm>
        </p:spPr>
        <p:txBody>
          <a:bodyPr/>
          <a:lstStyle/>
          <a:p>
            <a:pPr algn="ctr" eaLnBrk="1" hangingPunct="1"/>
            <a:r>
              <a:rPr lang="ru-RU" sz="1800"/>
              <a:t>Раздел 1. Забрано из природных источников, получено от поставщиков, использовано, передано и потеряно воды.</a:t>
            </a:r>
          </a:p>
        </p:txBody>
      </p:sp>
      <p:sp>
        <p:nvSpPr>
          <p:cNvPr id="39939" name="Содержимое 2"/>
          <p:cNvSpPr>
            <a:spLocks noGrp="1"/>
          </p:cNvSpPr>
          <p:nvPr>
            <p:ph idx="1"/>
          </p:nvPr>
        </p:nvSpPr>
        <p:spPr>
          <a:xfrm>
            <a:off x="457200" y="1628775"/>
            <a:ext cx="8229600" cy="4695825"/>
          </a:xfrm>
        </p:spPr>
        <p:txBody>
          <a:bodyPr>
            <a:normAutofit/>
          </a:bodyPr>
          <a:lstStyle/>
          <a:p>
            <a:pPr marL="0" indent="0" algn="just" eaLnBrk="1" fontAlgn="auto" hangingPunct="1">
              <a:spcAft>
                <a:spcPts val="0"/>
              </a:spcAft>
              <a:buClr>
                <a:schemeClr val="accent3"/>
              </a:buClr>
              <a:buFont typeface="Wingdings 2" pitchFamily="18" charset="2"/>
              <a:buNone/>
              <a:defRPr/>
            </a:pPr>
            <a:r>
              <a:rPr lang="ru-RU" sz="2400" dirty="0"/>
              <a:t>	</a:t>
            </a:r>
            <a:endParaRPr lang="ru-RU" sz="2400" dirty="0">
              <a:solidFill>
                <a:srgbClr val="FF0000"/>
              </a:solidFill>
            </a:endParaRPr>
          </a:p>
          <a:p>
            <a:pPr marL="0" indent="0" algn="just" eaLnBrk="1" fontAlgn="auto" hangingPunct="1">
              <a:spcAft>
                <a:spcPts val="0"/>
              </a:spcAft>
              <a:buClr>
                <a:schemeClr val="accent3"/>
              </a:buClr>
              <a:buFont typeface="Wingdings 2" pitchFamily="18" charset="2"/>
              <a:buNone/>
              <a:defRPr/>
            </a:pPr>
            <a:r>
              <a:rPr lang="ru-RU" sz="2400" dirty="0">
                <a:solidFill>
                  <a:srgbClr val="FF0000"/>
                </a:solidFill>
              </a:rPr>
              <a:t>	</a:t>
            </a:r>
            <a:r>
              <a:rPr lang="ru-RU" sz="2400" dirty="0">
                <a:solidFill>
                  <a:srgbClr val="000000"/>
                </a:solidFill>
              </a:rPr>
              <a:t>Данные об объемах воды проставляются</a:t>
            </a:r>
            <a:br>
              <a:rPr lang="ru-RU" sz="2400" dirty="0">
                <a:solidFill>
                  <a:srgbClr val="000000"/>
                </a:solidFill>
              </a:rPr>
            </a:br>
            <a:r>
              <a:rPr lang="ru-RU" sz="2400" b="1" dirty="0">
                <a:solidFill>
                  <a:srgbClr val="000000"/>
                </a:solidFill>
              </a:rPr>
              <a:t>в тысячах м</a:t>
            </a:r>
            <a:r>
              <a:rPr lang="ru-RU" sz="2400" b="1" baseline="30000" dirty="0">
                <a:solidFill>
                  <a:srgbClr val="000000"/>
                </a:solidFill>
              </a:rPr>
              <a:t>3</a:t>
            </a:r>
            <a:r>
              <a:rPr lang="ru-RU" sz="2400" dirty="0">
                <a:solidFill>
                  <a:srgbClr val="000000"/>
                </a:solidFill>
              </a:rPr>
              <a:t> с точностью до </a:t>
            </a:r>
            <a:r>
              <a:rPr lang="ru-RU" sz="2400" b="1" dirty="0">
                <a:solidFill>
                  <a:srgbClr val="000000"/>
                </a:solidFill>
              </a:rPr>
              <a:t>второго знака</a:t>
            </a:r>
            <a:r>
              <a:rPr lang="ru-RU" sz="2400" dirty="0">
                <a:solidFill>
                  <a:srgbClr val="000000"/>
                </a:solidFill>
              </a:rPr>
              <a:t> после запятой.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nvGraphicFramePr>
        <p:xfrm>
          <a:off x="467544" y="286501"/>
          <a:ext cx="8136904" cy="6231071"/>
        </p:xfrm>
        <a:graphic>
          <a:graphicData uri="http://schemas.openxmlformats.org/presentationml/2006/ole">
            <mc:AlternateContent xmlns:mc="http://schemas.openxmlformats.org/markup-compatibility/2006">
              <mc:Choice xmlns:v="urn:schemas-microsoft-com:vml" Requires="v">
                <p:oleObj spid="_x0000_s81922"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6501"/>
                        <a:ext cx="8136904" cy="623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755576" y="2708920"/>
            <a:ext cx="2736304" cy="2232248"/>
          </a:xfrm>
          <a:prstGeom prst="wedgeRoundRectCallout">
            <a:avLst>
              <a:gd name="adj1" fmla="val -41169"/>
              <a:gd name="adj2" fmla="val -106006"/>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графа 1 – тип документа </a:t>
            </a:r>
          </a:p>
          <a:p>
            <a:pPr algn="ctr">
              <a:defRPr/>
            </a:pPr>
            <a:r>
              <a:rPr lang="ru-RU" sz="2000" b="1" dirty="0">
                <a:solidFill>
                  <a:schemeClr val="tx1"/>
                </a:solidFill>
                <a:latin typeface="Arial Black" pitchFamily="34" charset="0"/>
              </a:rPr>
              <a:t>Д</a:t>
            </a:r>
            <a:r>
              <a:rPr lang="ru-RU" sz="2000" dirty="0">
                <a:solidFill>
                  <a:schemeClr val="tx1"/>
                </a:solidFill>
                <a:latin typeface="Arial Black" pitchFamily="34" charset="0"/>
              </a:rPr>
              <a:t> – договор,</a:t>
            </a:r>
          </a:p>
          <a:p>
            <a:pPr algn="ctr">
              <a:defRPr/>
            </a:pPr>
            <a:r>
              <a:rPr lang="ru-RU" sz="2000" b="1" dirty="0">
                <a:solidFill>
                  <a:schemeClr val="tx1"/>
                </a:solidFill>
                <a:latin typeface="Arial Black" pitchFamily="34" charset="0"/>
              </a:rPr>
              <a:t>Л </a:t>
            </a:r>
            <a:r>
              <a:rPr lang="ru-RU" sz="2000" dirty="0">
                <a:solidFill>
                  <a:schemeClr val="tx1"/>
                </a:solidFill>
                <a:latin typeface="Arial Black" pitchFamily="34" charset="0"/>
              </a:rPr>
              <a:t>– лицензия, </a:t>
            </a:r>
          </a:p>
          <a:p>
            <a:pPr algn="ctr">
              <a:defRPr/>
            </a:pPr>
            <a:r>
              <a:rPr lang="ru-RU" sz="2000" b="1" dirty="0">
                <a:solidFill>
                  <a:schemeClr val="tx1"/>
                </a:solidFill>
                <a:latin typeface="Arial Black" pitchFamily="34" charset="0"/>
              </a:rPr>
              <a:t>Р </a:t>
            </a:r>
            <a:r>
              <a:rPr lang="ru-RU" sz="2000" dirty="0">
                <a:solidFill>
                  <a:schemeClr val="tx1"/>
                </a:solidFill>
                <a:latin typeface="Arial Black" pitchFamily="34" charset="0"/>
              </a:rPr>
              <a:t>– решение</a:t>
            </a:r>
          </a:p>
        </p:txBody>
      </p:sp>
      <p:sp>
        <p:nvSpPr>
          <p:cNvPr id="4" name="Скругленная прямоугольная выноска 3"/>
          <p:cNvSpPr/>
          <p:nvPr/>
        </p:nvSpPr>
        <p:spPr>
          <a:xfrm>
            <a:off x="5076056" y="2708920"/>
            <a:ext cx="3240088" cy="2952750"/>
          </a:xfrm>
          <a:prstGeom prst="wedgeRoundRectCallout">
            <a:avLst>
              <a:gd name="adj1" fmla="val -136700"/>
              <a:gd name="adj2" fmla="val -92377"/>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графа 2 – регистрационный номер разрешительного документа, проставляется без наименования документа</a:t>
            </a:r>
          </a:p>
        </p:txBody>
      </p:sp>
      <p:sp>
        <p:nvSpPr>
          <p:cNvPr id="5" name="Скругленная прямоугольная выноска 4"/>
          <p:cNvSpPr/>
          <p:nvPr/>
        </p:nvSpPr>
        <p:spPr>
          <a:xfrm>
            <a:off x="5580112" y="188640"/>
            <a:ext cx="2413074" cy="2204864"/>
          </a:xfrm>
          <a:prstGeom prst="wedgeRoundRectCallout">
            <a:avLst>
              <a:gd name="adj1" fmla="val -129926"/>
              <a:gd name="adj2" fmla="val 6157"/>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графа 3 – дата регистрации разрешительного документа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2"/>
          <p:cNvGraphicFramePr>
            <a:graphicFrameLocks noChangeAspect="1"/>
          </p:cNvGraphicFramePr>
          <p:nvPr/>
        </p:nvGraphicFramePr>
        <p:xfrm>
          <a:off x="467544" y="476672"/>
          <a:ext cx="8208912" cy="5832648"/>
        </p:xfrm>
        <a:graphic>
          <a:graphicData uri="http://schemas.openxmlformats.org/presentationml/2006/ole">
            <mc:AlternateContent xmlns:mc="http://schemas.openxmlformats.org/markup-compatibility/2006">
              <mc:Choice xmlns:v="urn:schemas-microsoft-com:vml" Requires="v">
                <p:oleObj spid="_x0000_s93186"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20891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4788024" y="1772816"/>
            <a:ext cx="3600450" cy="1944216"/>
          </a:xfrm>
          <a:prstGeom prst="wedgeRoundRectCallout">
            <a:avLst>
              <a:gd name="adj1" fmla="val -112157"/>
              <a:gd name="adj2" fmla="val -61791"/>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При отсутствии разрешительных документов на предоставление права пользования водным объектом, в графах 1-3 проставляются прочерки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88913"/>
            <a:ext cx="8229600" cy="1151855"/>
          </a:xfrm>
        </p:spPr>
        <p:txBody>
          <a:bodyPr>
            <a:noAutofit/>
          </a:bodyPr>
          <a:lstStyle/>
          <a:p>
            <a:pPr algn="ctr" eaLnBrk="1" fontAlgn="auto" hangingPunct="1">
              <a:spcAft>
                <a:spcPts val="0"/>
              </a:spcAft>
              <a:defRPr/>
            </a:pPr>
            <a:r>
              <a:rPr lang="ru-RU" sz="2400" dirty="0">
                <a:latin typeface="Times New Roman" pitchFamily="18" charset="0"/>
                <a:cs typeface="Times New Roman" pitchFamily="18" charset="0"/>
              </a:rPr>
              <a:t>Федеральный План статистических работ,</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утвержденный распоряжением Правительства</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Российской Федерации от 06.05.2008 № 671-р</a:t>
            </a:r>
            <a:r>
              <a:rPr lang="ru-RU" sz="2400" dirty="0">
                <a:solidFill>
                  <a:schemeClr val="tx1"/>
                </a:solidFill>
              </a:rPr>
              <a:t> </a:t>
            </a:r>
          </a:p>
        </p:txBody>
      </p:sp>
      <p:sp>
        <p:nvSpPr>
          <p:cNvPr id="5" name="Содержимое 4"/>
          <p:cNvSpPr>
            <a:spLocks noGrp="1"/>
          </p:cNvSpPr>
          <p:nvPr>
            <p:ph sz="half" idx="1"/>
          </p:nvPr>
        </p:nvSpPr>
        <p:spPr>
          <a:xfrm>
            <a:off x="179388" y="1484784"/>
            <a:ext cx="4316412" cy="5184305"/>
          </a:xfr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defTabSz="579438" eaLnBrk="1" hangingPunct="1">
              <a:buNone/>
            </a:pPr>
            <a:r>
              <a:rPr lang="ru-RU" sz="2400" dirty="0">
                <a:latin typeface="Times New Roman" pitchFamily="18" charset="0"/>
                <a:cs typeface="Times New Roman" pitchFamily="18" charset="0"/>
              </a:rPr>
              <a:t>Ежегодно в срок до 21 марта Росводресурсами формируется информация об использовании вод по Российской Федерации, субъектам Российской Федерации, федеральным округам для расчета коэффициента «охрана поверхностных вод водных объектов»</a:t>
            </a:r>
            <a:endParaRPr lang="ru-RU" sz="2400" dirty="0">
              <a:solidFill>
                <a:srgbClr val="FFFF00"/>
              </a:solidFill>
              <a:latin typeface="Arial" pitchFamily="34" charset="0"/>
              <a:cs typeface="Arial" pitchFamily="34" charset="0"/>
            </a:endParaRPr>
          </a:p>
        </p:txBody>
      </p:sp>
      <p:sp>
        <p:nvSpPr>
          <p:cNvPr id="6" name="Содержимое 5"/>
          <p:cNvSpPr>
            <a:spLocks noGrp="1"/>
          </p:cNvSpPr>
          <p:nvPr>
            <p:ph sz="half" idx="2"/>
          </p:nvPr>
        </p:nvSpPr>
        <p:spPr>
          <a:xfrm>
            <a:off x="4648200" y="1484785"/>
            <a:ext cx="4316413" cy="5184304"/>
          </a:xfr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ormAutofit/>
          </a:bodyPr>
          <a:lstStyle/>
          <a:p>
            <a:pPr algn="ctr" defTabSz="579438" eaLnBrk="1" hangingPunct="1">
              <a:buNone/>
            </a:pPr>
            <a:r>
              <a:rPr lang="ru-RU" sz="2400" dirty="0">
                <a:latin typeface="Times New Roman" pitchFamily="18" charset="0"/>
                <a:cs typeface="Times New Roman" pitchFamily="18" charset="0"/>
              </a:rPr>
              <a:t>Ежегодно в срок до 30 мая Росводресурсами формируется информация об использовании вод по Российской Федерации, субъектам Российской Федерации, федеральным округам, бассейнам морей, озер и других водоемов, отдельным городам, видам экономической деятельности</a:t>
            </a:r>
            <a:endParaRPr lang="ru-RU" sz="2400" dirty="0">
              <a:solidFill>
                <a:srgbClr val="FFFF00"/>
              </a:solidFill>
              <a:latin typeface="Arial" pitchFamily="34" charset="0"/>
              <a:cs typeface="Arial" pitchFamily="34" charset="0"/>
            </a:endParaRPr>
          </a:p>
          <a:p>
            <a:pPr marL="274320" indent="-274320" eaLnBrk="1" fontAlgn="auto" hangingPunct="1">
              <a:spcAft>
                <a:spcPts val="0"/>
              </a:spcAft>
              <a:buClr>
                <a:schemeClr val="accent3"/>
              </a:buClr>
              <a:buNone/>
              <a:defRPr/>
            </a:pPr>
            <a:endParaRPr lang="ru-RU"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3" name="Object 3"/>
          <p:cNvGraphicFramePr>
            <a:graphicFrameLocks noChangeAspect="1"/>
          </p:cNvGraphicFramePr>
          <p:nvPr/>
        </p:nvGraphicFramePr>
        <p:xfrm>
          <a:off x="395536" y="476672"/>
          <a:ext cx="8280920" cy="5832648"/>
        </p:xfrm>
        <a:graphic>
          <a:graphicData uri="http://schemas.openxmlformats.org/presentationml/2006/ole">
            <mc:AlternateContent xmlns:mc="http://schemas.openxmlformats.org/markup-compatibility/2006">
              <mc:Choice xmlns:v="urn:schemas-microsoft-com:vml" Requires="v">
                <p:oleObj spid="_x0000_s94210"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828092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Скругленная прямоугольная выноска 5"/>
          <p:cNvSpPr/>
          <p:nvPr/>
        </p:nvSpPr>
        <p:spPr>
          <a:xfrm>
            <a:off x="4788024" y="1772816"/>
            <a:ext cx="3600450" cy="1296144"/>
          </a:xfrm>
          <a:prstGeom prst="wedgeRoundRectCallout">
            <a:avLst>
              <a:gd name="adj1" fmla="val -116502"/>
              <a:gd name="adj2" fmla="val -69217"/>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При получении воды от поставщика графы 1-3              не заполняются</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539552" y="341643"/>
          <a:ext cx="8208912" cy="6286214"/>
        </p:xfrm>
        <a:graphic>
          <a:graphicData uri="http://schemas.openxmlformats.org/presentationml/2006/ole">
            <mc:AlternateContent xmlns:mc="http://schemas.openxmlformats.org/markup-compatibility/2006">
              <mc:Choice xmlns:v="urn:schemas-microsoft-com:vml" Requires="v">
                <p:oleObj spid="_x0000_s82946"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1643"/>
                        <a:ext cx="8208912" cy="628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395536" y="1268760"/>
            <a:ext cx="3529013" cy="2808312"/>
          </a:xfrm>
          <a:prstGeom prst="wedgeRoundRectCallout">
            <a:avLst>
              <a:gd name="adj1" fmla="val 65136"/>
              <a:gd name="adj2" fmla="val -42071"/>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графа 4 – код типа источника водоснабжения,  принимаемый в соответствии с Приложением 1 Указаний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419894"/>
          </a:xfrm>
        </p:spPr>
        <p:txBody>
          <a:bodyPr/>
          <a:lstStyle/>
          <a:p>
            <a:pPr algn="r"/>
            <a:r>
              <a:rPr lang="ru-RU" sz="1600" dirty="0"/>
              <a:t>Приложение 1 Указаний приказа Росстата от 27.12.2019 № 815</a:t>
            </a:r>
          </a:p>
        </p:txBody>
      </p:sp>
      <p:sp>
        <p:nvSpPr>
          <p:cNvPr id="3" name="Содержимое 2"/>
          <p:cNvSpPr>
            <a:spLocks noGrp="1"/>
          </p:cNvSpPr>
          <p:nvPr>
            <p:ph idx="1"/>
          </p:nvPr>
        </p:nvSpPr>
        <p:spPr>
          <a:xfrm>
            <a:off x="395536" y="1268760"/>
            <a:ext cx="8229600" cy="5184576"/>
          </a:xfrm>
        </p:spPr>
        <p:txBody>
          <a:bodyPr/>
          <a:lstStyle/>
          <a:p>
            <a:pPr>
              <a:buNone/>
            </a:pPr>
            <a:r>
              <a:rPr lang="ru-RU" dirty="0"/>
              <a:t> </a:t>
            </a:r>
          </a:p>
        </p:txBody>
      </p:sp>
      <p:graphicFrame>
        <p:nvGraphicFramePr>
          <p:cNvPr id="153602" name="Object 2"/>
          <p:cNvGraphicFramePr>
            <a:graphicFrameLocks noChangeAspect="1"/>
          </p:cNvGraphicFramePr>
          <p:nvPr/>
        </p:nvGraphicFramePr>
        <p:xfrm>
          <a:off x="467544" y="764704"/>
          <a:ext cx="8352928" cy="5776416"/>
        </p:xfrm>
        <a:graphic>
          <a:graphicData uri="http://schemas.openxmlformats.org/presentationml/2006/ole">
            <mc:AlternateContent xmlns:mc="http://schemas.openxmlformats.org/markup-compatibility/2006">
              <mc:Choice xmlns:v="urn:schemas-microsoft-com:vml" Requires="v">
                <p:oleObj spid="_x0000_s153602" name="Document" r:id="rId2" imgW="9400225" imgH="6946259" progId="Word.Document.8">
                  <p:embed/>
                </p:oleObj>
              </mc:Choice>
              <mc:Fallback>
                <p:oleObj name="Document" r:id="rId2" imgW="9400225" imgH="6946259"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64704"/>
                        <a:ext cx="8352928" cy="577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Скругленный прямоугольник 4"/>
          <p:cNvSpPr/>
          <p:nvPr/>
        </p:nvSpPr>
        <p:spPr>
          <a:xfrm>
            <a:off x="3563888" y="692696"/>
            <a:ext cx="3024187" cy="58336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ChangeAspect="1"/>
          </p:cNvGraphicFramePr>
          <p:nvPr/>
        </p:nvGraphicFramePr>
        <p:xfrm>
          <a:off x="395536" y="332656"/>
          <a:ext cx="8424936" cy="6192688"/>
        </p:xfrm>
        <a:graphic>
          <a:graphicData uri="http://schemas.openxmlformats.org/presentationml/2006/ole">
            <mc:AlternateContent xmlns:mc="http://schemas.openxmlformats.org/markup-compatibility/2006">
              <mc:Choice xmlns:v="urn:schemas-microsoft-com:vml" Requires="v">
                <p:oleObj spid="_x0000_s91138"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42493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Скругленная прямоугольная выноска 5"/>
          <p:cNvSpPr/>
          <p:nvPr/>
        </p:nvSpPr>
        <p:spPr>
          <a:xfrm>
            <a:off x="0" y="1484785"/>
            <a:ext cx="3058344" cy="3096343"/>
          </a:xfrm>
          <a:prstGeom prst="wedgeRoundRectCallout">
            <a:avLst>
              <a:gd name="adj1" fmla="val 149740"/>
              <a:gd name="adj2" fmla="val -51202"/>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графа 5 – код поверхностного водного объекта, из которого забрана вода, присвоенный тер. органом Росводресурсов</a:t>
            </a:r>
          </a:p>
        </p:txBody>
      </p:sp>
      <p:sp>
        <p:nvSpPr>
          <p:cNvPr id="7" name="Скругленная прямоугольная выноска 6"/>
          <p:cNvSpPr/>
          <p:nvPr/>
        </p:nvSpPr>
        <p:spPr>
          <a:xfrm>
            <a:off x="4355976" y="1988840"/>
            <a:ext cx="4176712" cy="4248472"/>
          </a:xfrm>
          <a:prstGeom prst="wedgeRoundRectCallout">
            <a:avLst>
              <a:gd name="adj1" fmla="val 38041"/>
              <a:gd name="adj2" fmla="val -62282"/>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Arial Black" pitchFamily="34" charset="0"/>
              </a:rPr>
              <a:t>графа 6 – расстояние от устья в км, </a:t>
            </a:r>
            <a:r>
              <a:rPr lang="ru-RU" sz="1600" b="1" dirty="0">
                <a:solidFill>
                  <a:schemeClr val="tx1"/>
                </a:solidFill>
                <a:latin typeface="Arial Black" pitchFamily="34" charset="0"/>
              </a:rPr>
              <a:t>с точностью до 0,1 км</a:t>
            </a:r>
            <a:r>
              <a:rPr lang="ru-RU" sz="1600" dirty="0">
                <a:solidFill>
                  <a:schemeClr val="tx1"/>
                </a:solidFill>
                <a:latin typeface="Arial Black" pitchFamily="34" charset="0"/>
              </a:rPr>
              <a:t>;</a:t>
            </a:r>
          </a:p>
          <a:p>
            <a:pPr algn="ctr">
              <a:defRPr/>
            </a:pPr>
            <a:r>
              <a:rPr lang="ru-RU" sz="1600" dirty="0">
                <a:solidFill>
                  <a:schemeClr val="tx1"/>
                </a:solidFill>
                <a:latin typeface="Arial Black" pitchFamily="34" charset="0"/>
              </a:rPr>
              <a:t>- при заборе воды из рек – расстояние от устья до места забора воды;</a:t>
            </a:r>
          </a:p>
          <a:p>
            <a:pPr algn="ctr">
              <a:defRPr/>
            </a:pPr>
            <a:r>
              <a:rPr lang="ru-RU" sz="1600" dirty="0">
                <a:solidFill>
                  <a:schemeClr val="tx1"/>
                </a:solidFill>
                <a:latin typeface="Arial Black" pitchFamily="34" charset="0"/>
              </a:rPr>
              <a:t>- при заборе воды из подземных водных объектов – расстояние от устья реки, в бассейне которой расположен водозабор, до ее створа, ближайшего к месту водозабора (для бассейнов морей и озер = 0);</a:t>
            </a:r>
          </a:p>
          <a:p>
            <a:pPr algn="ctr">
              <a:defRPr/>
            </a:pPr>
            <a:r>
              <a:rPr lang="ru-RU" sz="1600" dirty="0">
                <a:solidFill>
                  <a:schemeClr val="tx1"/>
                </a:solidFill>
                <a:latin typeface="Arial Black" pitchFamily="34" charset="0"/>
              </a:rPr>
              <a:t>- при получении воды от поставщика – расстояние от устья реки принимается по данным поставщика</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3" name="Object 3"/>
          <p:cNvGraphicFramePr>
            <a:graphicFrameLocks noChangeAspect="1"/>
          </p:cNvGraphicFramePr>
          <p:nvPr/>
        </p:nvGraphicFramePr>
        <p:xfrm>
          <a:off x="395536" y="476672"/>
          <a:ext cx="8280920" cy="5832648"/>
        </p:xfrm>
        <a:graphic>
          <a:graphicData uri="http://schemas.openxmlformats.org/presentationml/2006/ole">
            <mc:AlternateContent xmlns:mc="http://schemas.openxmlformats.org/markup-compatibility/2006">
              <mc:Choice xmlns:v="urn:schemas-microsoft-com:vml" Requires="v">
                <p:oleObj spid="_x0000_s92163" name="Worksheet" r:id="rId2" imgW="9553467" imgH="7305689" progId="Excel.Sheet.8">
                  <p:embed/>
                </p:oleObj>
              </mc:Choice>
              <mc:Fallback>
                <p:oleObj name="Worksheet" r:id="rId2" imgW="9553467" imgH="7305689" progId="Excel.Sheet.8">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828092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Скругленная прямоугольная выноска 4"/>
          <p:cNvSpPr/>
          <p:nvPr/>
        </p:nvSpPr>
        <p:spPr>
          <a:xfrm>
            <a:off x="395536" y="3501008"/>
            <a:ext cx="3097212" cy="1080120"/>
          </a:xfrm>
          <a:prstGeom prst="wedgeRoundRectCallout">
            <a:avLst>
              <a:gd name="adj1" fmla="val -31395"/>
              <a:gd name="adj2" fmla="val -109926"/>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графа 7 – код поставщика воды по ГУИВ                    (при заборе воды графа 7 не заполняется)</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nvGraphicFramePr>
        <p:xfrm>
          <a:off x="539552" y="341643"/>
          <a:ext cx="8136904" cy="6231072"/>
        </p:xfrm>
        <a:graphic>
          <a:graphicData uri="http://schemas.openxmlformats.org/presentationml/2006/ole">
            <mc:AlternateContent xmlns:mc="http://schemas.openxmlformats.org/markup-compatibility/2006">
              <mc:Choice xmlns:v="urn:schemas-microsoft-com:vml" Requires="v">
                <p:oleObj spid="_x0000_s84994"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1643"/>
                        <a:ext cx="8136904" cy="623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755576" y="3789040"/>
            <a:ext cx="3527425" cy="1728788"/>
          </a:xfrm>
          <a:prstGeom prst="wedgeRoundRectCallout">
            <a:avLst>
              <a:gd name="adj1" fmla="val -13735"/>
              <a:gd name="adj2" fmla="val -106356"/>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графа 8 – код категории качества воды при заборе воды и получении воды от поставщика, проставляется</a:t>
            </a:r>
            <a:br>
              <a:rPr lang="ru-RU" sz="1400" dirty="0">
                <a:solidFill>
                  <a:schemeClr val="tx1"/>
                </a:solidFill>
                <a:latin typeface="Arial Black" pitchFamily="34" charset="0"/>
              </a:rPr>
            </a:br>
            <a:r>
              <a:rPr lang="ru-RU" sz="1400" dirty="0">
                <a:solidFill>
                  <a:schemeClr val="tx1"/>
                </a:solidFill>
                <a:latin typeface="Arial Black" pitchFamily="34" charset="0"/>
              </a:rPr>
              <a:t>в соответствии</a:t>
            </a:r>
            <a:br>
              <a:rPr lang="ru-RU" sz="1400" dirty="0">
                <a:solidFill>
                  <a:schemeClr val="tx1"/>
                </a:solidFill>
                <a:latin typeface="Arial Black" pitchFamily="34" charset="0"/>
              </a:rPr>
            </a:br>
            <a:r>
              <a:rPr lang="ru-RU" sz="1400" dirty="0">
                <a:solidFill>
                  <a:schemeClr val="tx1"/>
                </a:solidFill>
                <a:latin typeface="Arial Black" pitchFamily="34" charset="0"/>
              </a:rPr>
              <a:t>с Приложением 2 Указаний</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Заголовок 2"/>
          <p:cNvSpPr>
            <a:spLocks noGrp="1"/>
          </p:cNvSpPr>
          <p:nvPr>
            <p:ph type="title"/>
          </p:nvPr>
        </p:nvSpPr>
        <p:spPr>
          <a:xfrm>
            <a:off x="457200" y="476250"/>
            <a:ext cx="8229600" cy="288925"/>
          </a:xfrm>
        </p:spPr>
        <p:txBody>
          <a:bodyPr>
            <a:normAutofit fontScale="90000"/>
          </a:bodyPr>
          <a:lstStyle/>
          <a:p>
            <a:pPr algn="r" eaLnBrk="1" fontAlgn="auto" hangingPunct="1">
              <a:spcAft>
                <a:spcPts val="0"/>
              </a:spcAft>
              <a:defRPr/>
            </a:pPr>
            <a:r>
              <a:rPr lang="ru-RU" sz="1800" dirty="0"/>
              <a:t>Приложение № 2 Указаний приказа Росстата от 27.12.2019 № 815</a:t>
            </a:r>
          </a:p>
        </p:txBody>
      </p:sp>
      <p:graphicFrame>
        <p:nvGraphicFramePr>
          <p:cNvPr id="10242" name="Содержимое 4"/>
          <p:cNvGraphicFramePr>
            <a:graphicFrameLocks noGrp="1" noChangeAspect="1"/>
          </p:cNvGraphicFramePr>
          <p:nvPr>
            <p:ph idx="1"/>
          </p:nvPr>
        </p:nvGraphicFramePr>
        <p:xfrm>
          <a:off x="176213" y="896938"/>
          <a:ext cx="8421687" cy="5426075"/>
        </p:xfrm>
        <a:graphic>
          <a:graphicData uri="http://schemas.openxmlformats.org/presentationml/2006/ole">
            <mc:AlternateContent xmlns:mc="http://schemas.openxmlformats.org/markup-compatibility/2006">
              <mc:Choice xmlns:v="urn:schemas-microsoft-com:vml" Requires="v">
                <p:oleObj spid="_x0000_s10242" name="Document" r:id="rId2" imgW="10241027" imgH="6597408" progId="Word.Document.8">
                  <p:embed/>
                </p:oleObj>
              </mc:Choice>
              <mc:Fallback>
                <p:oleObj name="Document" r:id="rId2" imgW="10241027" imgH="6597408" progId="Word.Document.8">
                  <p:embed/>
                  <p:pic>
                    <p:nvPicPr>
                      <p:cNvPr id="0" name="Содержимое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896938"/>
                        <a:ext cx="8421687" cy="542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Скругленный прямоугольник 3"/>
          <p:cNvSpPr/>
          <p:nvPr/>
        </p:nvSpPr>
        <p:spPr>
          <a:xfrm>
            <a:off x="4284663" y="1052513"/>
            <a:ext cx="1943521" cy="54006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nvGraphicFramePr>
        <p:xfrm>
          <a:off x="467544" y="548680"/>
          <a:ext cx="8136904" cy="5688632"/>
        </p:xfrm>
        <a:graphic>
          <a:graphicData uri="http://schemas.openxmlformats.org/presentationml/2006/ole">
            <mc:AlternateContent xmlns:mc="http://schemas.openxmlformats.org/markup-compatibility/2006">
              <mc:Choice xmlns:v="urn:schemas-microsoft-com:vml" Requires="v">
                <p:oleObj spid="_x0000_s95234"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48680"/>
                        <a:ext cx="813690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5004048" y="2564904"/>
            <a:ext cx="3600450" cy="2736850"/>
          </a:xfrm>
          <a:prstGeom prst="wedgeRoundRectCallout">
            <a:avLst>
              <a:gd name="adj1" fmla="val -100127"/>
              <a:gd name="adj2" fmla="val -40053"/>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графа 10 – код водохозяйственного участка выдается территориальным органом</a:t>
            </a:r>
          </a:p>
          <a:p>
            <a:pPr algn="ctr">
              <a:defRPr/>
            </a:pPr>
            <a:r>
              <a:rPr lang="ru-RU" sz="1400" dirty="0">
                <a:solidFill>
                  <a:schemeClr val="tx1"/>
                </a:solidFill>
                <a:latin typeface="Arial Black" pitchFamily="34" charset="0"/>
              </a:rPr>
              <a:t>Росводресурсов и проставляется по расположению собственного водозабора (подземного или поверхностного) или водозабора поставщика, для стоков – по данным поставщика</a:t>
            </a:r>
          </a:p>
        </p:txBody>
      </p:sp>
      <p:sp>
        <p:nvSpPr>
          <p:cNvPr id="4" name="Скругленная прямоугольная выноска 3"/>
          <p:cNvSpPr/>
          <p:nvPr/>
        </p:nvSpPr>
        <p:spPr>
          <a:xfrm>
            <a:off x="611560" y="3717032"/>
            <a:ext cx="3529013" cy="2160588"/>
          </a:xfrm>
          <a:prstGeom prst="wedgeRoundRectCallout">
            <a:avLst>
              <a:gd name="adj1" fmla="val -2635"/>
              <a:gd name="adj2" fmla="val -90266"/>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графа 9 – код по ОКАТО проставляется по расположению собственного водозабора (подземного или поверхностного) или водозабора поставщика, для стоков – по данным поставщика сточных вод</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457200" y="704850"/>
            <a:ext cx="8229600" cy="636588"/>
          </a:xfrm>
        </p:spPr>
        <p:txBody>
          <a:bodyPr/>
          <a:lstStyle/>
          <a:p>
            <a:pPr algn="ctr" eaLnBrk="1" hangingPunct="1"/>
            <a:r>
              <a:rPr lang="ru-RU" sz="1800"/>
              <a:t>Раздел 1. Забрано из природных источников, получено от поставщиков, использовано, передано и потеряно воды.</a:t>
            </a:r>
          </a:p>
        </p:txBody>
      </p:sp>
      <p:sp>
        <p:nvSpPr>
          <p:cNvPr id="39939" name="Содержимое 2"/>
          <p:cNvSpPr>
            <a:spLocks noGrp="1"/>
          </p:cNvSpPr>
          <p:nvPr>
            <p:ph idx="1"/>
          </p:nvPr>
        </p:nvSpPr>
        <p:spPr>
          <a:xfrm>
            <a:off x="457200" y="1628775"/>
            <a:ext cx="8229600" cy="4695825"/>
          </a:xfrm>
        </p:spPr>
        <p:txBody>
          <a:bodyPr>
            <a:normAutofit/>
          </a:bodyPr>
          <a:lstStyle/>
          <a:p>
            <a:pPr marL="0" indent="0" algn="just" eaLnBrk="1" fontAlgn="auto" hangingPunct="1">
              <a:spcAft>
                <a:spcPts val="0"/>
              </a:spcAft>
              <a:buClr>
                <a:schemeClr val="accent3"/>
              </a:buClr>
              <a:buFont typeface="Wingdings 2" pitchFamily="18" charset="2"/>
              <a:buNone/>
              <a:defRPr/>
            </a:pPr>
            <a:r>
              <a:rPr lang="ru-RU" sz="2400" dirty="0"/>
              <a:t>	</a:t>
            </a:r>
            <a:r>
              <a:rPr lang="ru-RU" sz="2400" dirty="0">
                <a:solidFill>
                  <a:srgbClr val="000000"/>
                </a:solidFill>
              </a:rPr>
              <a:t>Респонденты, осуществляющие забор воды из подземных водных объектов, в сведения по форме включают суммарный объем воды, независимо от количества водозаборов на объекте. При заборе воды на разных водохозяйственных участках, сведения об объеме воды по каждому из них приводятся отдельной строкой; при этом код по ОКАТО территории, на которой расположена группа водозаборов конкретного водохозяйственного участка, заполняется как восьмизначный код до третьего уровня классификации.</a:t>
            </a:r>
          </a:p>
          <a:p>
            <a:pPr marL="0" indent="0" algn="just" eaLnBrk="1" fontAlgn="auto" hangingPunct="1">
              <a:spcAft>
                <a:spcPts val="0"/>
              </a:spcAft>
              <a:buClr>
                <a:schemeClr val="accent3"/>
              </a:buClr>
              <a:buFont typeface="Wingdings 2" pitchFamily="18" charset="2"/>
              <a:buNone/>
              <a:defRPr/>
            </a:pPr>
            <a:r>
              <a:rPr lang="ru-RU" sz="2400" dirty="0">
                <a:solidFill>
                  <a:srgbClr val="000000"/>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ct 2"/>
          <p:cNvGraphicFramePr>
            <a:graphicFrameLocks noChangeAspect="1"/>
          </p:cNvGraphicFramePr>
          <p:nvPr/>
        </p:nvGraphicFramePr>
        <p:xfrm>
          <a:off x="467544" y="476672"/>
          <a:ext cx="8136904" cy="5904656"/>
        </p:xfrm>
        <a:graphic>
          <a:graphicData uri="http://schemas.openxmlformats.org/presentationml/2006/ole">
            <mc:AlternateContent xmlns:mc="http://schemas.openxmlformats.org/markup-compatibility/2006">
              <mc:Choice xmlns:v="urn:schemas-microsoft-com:vml" Requires="v">
                <p:oleObj spid="_x0000_s96258"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13690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4859338" y="2708275"/>
            <a:ext cx="4068762" cy="3600450"/>
          </a:xfrm>
          <a:prstGeom prst="wedgeRoundRectCallout">
            <a:avLst>
              <a:gd name="adj1" fmla="val -74750"/>
              <a:gd name="adj2" fmla="val -47346"/>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графа 11 – проставляется допустимый годовой объем забора воды (лимит), установленный</a:t>
            </a:r>
            <a:r>
              <a:rPr lang="ru-RU" sz="2000" b="1" dirty="0">
                <a:solidFill>
                  <a:schemeClr val="tx1"/>
                </a:solidFill>
                <a:latin typeface="Arial Black" pitchFamily="34" charset="0"/>
              </a:rPr>
              <a:t> разрешительными документами, </a:t>
            </a:r>
            <a:r>
              <a:rPr lang="ru-RU" sz="2000" dirty="0">
                <a:solidFill>
                  <a:schemeClr val="tx1"/>
                </a:solidFill>
                <a:latin typeface="Arial Black" pitchFamily="34" charset="0"/>
              </a:rPr>
              <a:t>в остальных случаях графа остается пустой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2"/>
          <p:cNvSpPr>
            <a:spLocks noGrp="1"/>
          </p:cNvSpPr>
          <p:nvPr>
            <p:ph type="title"/>
          </p:nvPr>
        </p:nvSpPr>
        <p:spPr>
          <a:xfrm>
            <a:off x="467544" y="332656"/>
            <a:ext cx="8229600" cy="1656184"/>
          </a:xfrm>
        </p:spPr>
        <p:txBody>
          <a:bodyPr/>
          <a:lstStyle/>
          <a:p>
            <a:pPr algn="ctr" eaLnBrk="1" hangingPunct="1"/>
            <a:r>
              <a:rPr lang="ru-RU" sz="2000" dirty="0"/>
              <a:t>Постановление Правительства Российской Федерации от 3 апреля 2021 г. № 542 «Об утверждении методик расчета показателей для оценки эффективности деятельности высших должностных лиц субъектов Российской Федерации и деятельности исполнительных органов субъектов Российской Федерации»</a:t>
            </a:r>
          </a:p>
        </p:txBody>
      </p:sp>
      <p:sp>
        <p:nvSpPr>
          <p:cNvPr id="38915" name="Содержимое 3"/>
          <p:cNvSpPr>
            <a:spLocks noGrp="1"/>
          </p:cNvSpPr>
          <p:nvPr>
            <p:ph idx="1"/>
          </p:nvPr>
        </p:nvSpPr>
        <p:spPr>
          <a:xfrm>
            <a:off x="179512" y="2132856"/>
            <a:ext cx="8785225" cy="4480446"/>
          </a:xfrm>
        </p:spPr>
        <p:txBody>
          <a:bodyPr>
            <a:normAutofit fontScale="92500"/>
          </a:bodyPr>
          <a:lstStyle/>
          <a:p>
            <a:pPr marL="0" indent="342900" algn="just" eaLnBrk="1" fontAlgn="auto" hangingPunct="1">
              <a:spcBef>
                <a:spcPct val="0"/>
              </a:spcBef>
              <a:spcAft>
                <a:spcPts val="0"/>
              </a:spcAft>
              <a:buClrTx/>
              <a:buSzTx/>
              <a:buFont typeface="Wingdings 2" pitchFamily="18" charset="2"/>
              <a:buNone/>
              <a:defRPr/>
            </a:pPr>
            <a:endParaRPr lang="ru-RU" sz="2200" dirty="0">
              <a:cs typeface="Times New Roman" pitchFamily="18" charset="0"/>
            </a:endParaRPr>
          </a:p>
          <a:p>
            <a:pPr marL="0" indent="342900" algn="just" eaLnBrk="1" fontAlgn="auto" hangingPunct="1">
              <a:spcBef>
                <a:spcPct val="0"/>
              </a:spcBef>
              <a:spcAft>
                <a:spcPts val="0"/>
              </a:spcAft>
              <a:buClrTx/>
              <a:buSzTx/>
              <a:buFont typeface="Wingdings 2" pitchFamily="18" charset="2"/>
              <a:buNone/>
              <a:defRPr/>
            </a:pPr>
            <a:r>
              <a:rPr lang="ru-RU" sz="2200" dirty="0">
                <a:cs typeface="Times New Roman" pitchFamily="18" charset="0"/>
              </a:rPr>
              <a:t>Приложение № 14 - Методика расчета показателя «Качество окружающей среды» за отчетный период (прошедший год).</a:t>
            </a:r>
          </a:p>
          <a:p>
            <a:pPr marL="0" indent="342900" algn="just" eaLnBrk="1" fontAlgn="auto" hangingPunct="1">
              <a:spcBef>
                <a:spcPct val="0"/>
              </a:spcBef>
              <a:spcAft>
                <a:spcPts val="0"/>
              </a:spcAft>
              <a:buClrTx/>
              <a:buSzTx/>
              <a:buFont typeface="Wingdings 2" pitchFamily="18" charset="2"/>
              <a:buNone/>
              <a:defRPr/>
            </a:pPr>
            <a:endParaRPr lang="ru-RU" sz="2200" dirty="0">
              <a:cs typeface="Times New Roman" pitchFamily="18" charset="0"/>
            </a:endParaRPr>
          </a:p>
          <a:p>
            <a:pPr marL="0" indent="342900" algn="just" eaLnBrk="1" fontAlgn="auto" hangingPunct="1">
              <a:spcBef>
                <a:spcPct val="0"/>
              </a:spcBef>
              <a:spcAft>
                <a:spcPts val="0"/>
              </a:spcAft>
              <a:buClrTx/>
              <a:buSzTx/>
              <a:buFont typeface="Wingdings 2" pitchFamily="18" charset="2"/>
              <a:buNone/>
              <a:defRPr/>
            </a:pPr>
            <a:r>
              <a:rPr lang="ru-RU" sz="2200" dirty="0">
                <a:cs typeface="Times New Roman" pitchFamily="18" charset="0"/>
              </a:rPr>
              <a:t>Федеральные органы исполнительной власти, являющиеся субъектами официального статистического учета, ежегодно, не позднее 21 марта года, следующего за отчетным годом, представляют в Минприроды России значения показателей объемов сброса нормативно очищенных на сооружениях очистки сточных вод и объемов сброса сточных вод, требующих очистки за отчетный период и за период, предшествующий отчетному по Российской Федерации, субъектам Российской Федерации.</a:t>
            </a:r>
          </a:p>
          <a:p>
            <a:pPr marL="0" indent="342900" algn="just" eaLnBrk="1" fontAlgn="auto" hangingPunct="1">
              <a:spcBef>
                <a:spcPct val="0"/>
              </a:spcBef>
              <a:spcAft>
                <a:spcPts val="0"/>
              </a:spcAft>
              <a:buClrTx/>
              <a:buSzTx/>
              <a:buFont typeface="Wingdings 2" pitchFamily="18" charset="2"/>
              <a:buNone/>
              <a:defRPr/>
            </a:pPr>
            <a:r>
              <a:rPr lang="ru-RU" sz="2200" dirty="0">
                <a:cs typeface="Times New Roman" pitchFamily="18" charset="0"/>
              </a:rPr>
              <a:t>Данные по показателям, используемым для расчета коэффициента загрязнения водных объектов, формируются Росводресурсами на основании данных формы № 2-ТП (водхоз).</a:t>
            </a:r>
          </a:p>
          <a:p>
            <a:pPr marL="0" indent="342900" eaLnBrk="1" fontAlgn="auto" hangingPunct="1">
              <a:spcAft>
                <a:spcPts val="0"/>
              </a:spcAft>
              <a:buClr>
                <a:schemeClr val="accent3"/>
              </a:buClr>
              <a:buFontTx/>
              <a:buChar char="-"/>
              <a:defRPr/>
            </a:pP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
          <p:cNvGraphicFramePr>
            <a:graphicFrameLocks noChangeAspect="1"/>
          </p:cNvGraphicFramePr>
          <p:nvPr/>
        </p:nvGraphicFramePr>
        <p:xfrm>
          <a:off x="467544" y="404664"/>
          <a:ext cx="8136904" cy="5976664"/>
        </p:xfrm>
        <a:graphic>
          <a:graphicData uri="http://schemas.openxmlformats.org/presentationml/2006/ole">
            <mc:AlternateContent xmlns:mc="http://schemas.openxmlformats.org/markup-compatibility/2006">
              <mc:Choice xmlns:v="urn:schemas-microsoft-com:vml" Requires="v">
                <p:oleObj spid="_x0000_s97282"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8136904"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179512" y="188640"/>
            <a:ext cx="2519363" cy="3529012"/>
          </a:xfrm>
          <a:prstGeom prst="wedgeRoundRectCallout">
            <a:avLst>
              <a:gd name="adj1" fmla="val 110666"/>
              <a:gd name="adj2" fmla="val 21399"/>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Arial Black" pitchFamily="34" charset="0"/>
              </a:rPr>
              <a:t>графа 12 – всего за год, забранный из природного водного объекта (</a:t>
            </a:r>
            <a:r>
              <a:rPr lang="ru-RU" sz="1600" b="1" dirty="0">
                <a:solidFill>
                  <a:schemeClr val="tx1"/>
                </a:solidFill>
                <a:latin typeface="Arial Black" pitchFamily="34" charset="0"/>
              </a:rPr>
              <a:t>по данным первичного учета забора воды</a:t>
            </a:r>
            <a:r>
              <a:rPr lang="ru-RU" sz="1600" dirty="0">
                <a:solidFill>
                  <a:schemeClr val="tx1"/>
                </a:solidFill>
                <a:latin typeface="Arial Black" pitchFamily="34" charset="0"/>
              </a:rPr>
              <a:t>) или полученный от поставщика (</a:t>
            </a:r>
            <a:r>
              <a:rPr lang="ru-RU" sz="1600" b="1" dirty="0">
                <a:solidFill>
                  <a:schemeClr val="tx1"/>
                </a:solidFill>
                <a:latin typeface="Arial Black" pitchFamily="34" charset="0"/>
              </a:rPr>
              <a:t>согласованный с поставщиком</a:t>
            </a:r>
            <a:r>
              <a:rPr lang="ru-RU" sz="1600" dirty="0">
                <a:solidFill>
                  <a:schemeClr val="tx1"/>
                </a:solidFill>
                <a:latin typeface="Arial Black" pitchFamily="34" charset="0"/>
              </a:rPr>
              <a:t>)</a:t>
            </a:r>
            <a:r>
              <a:rPr lang="ru-RU" sz="1600" b="1" dirty="0">
                <a:solidFill>
                  <a:schemeClr val="tx1"/>
                </a:solidFill>
                <a:latin typeface="Arial Black" pitchFamily="34" charset="0"/>
              </a:rPr>
              <a:t> </a:t>
            </a:r>
            <a:r>
              <a:rPr lang="ru-RU" sz="1600" dirty="0">
                <a:solidFill>
                  <a:schemeClr val="tx1"/>
                </a:solidFill>
                <a:latin typeface="Arial Black" pitchFamily="34" charset="0"/>
              </a:rPr>
              <a:t>объем воды</a:t>
            </a:r>
          </a:p>
        </p:txBody>
      </p:sp>
      <p:sp>
        <p:nvSpPr>
          <p:cNvPr id="4" name="Овал 3"/>
          <p:cNvSpPr/>
          <p:nvPr/>
        </p:nvSpPr>
        <p:spPr>
          <a:xfrm>
            <a:off x="4644008" y="2420888"/>
            <a:ext cx="4248150" cy="647700"/>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6" name="Овал 5"/>
          <p:cNvSpPr/>
          <p:nvPr/>
        </p:nvSpPr>
        <p:spPr>
          <a:xfrm>
            <a:off x="539552" y="3789040"/>
            <a:ext cx="3311525" cy="649288"/>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7" name="Скругленный прямоугольник 6"/>
          <p:cNvSpPr/>
          <p:nvPr/>
        </p:nvSpPr>
        <p:spPr>
          <a:xfrm>
            <a:off x="4140200" y="4581525"/>
            <a:ext cx="4679950" cy="1417638"/>
          </a:xfrm>
          <a:prstGeom prst="roundRect">
            <a:avLst>
              <a:gd name="adj" fmla="val 1562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chemeClr val="tx1"/>
                </a:solidFill>
                <a:latin typeface="Arial Black" pitchFamily="34" charset="0"/>
              </a:rPr>
              <a:t>графы 13-24 – объемы воды, забранной или полученной за каждый месяц (разбивка по месяцам </a:t>
            </a:r>
            <a:r>
              <a:rPr lang="ru-RU" sz="1400" b="1" dirty="0">
                <a:solidFill>
                  <a:schemeClr val="tx1"/>
                </a:solidFill>
                <a:latin typeface="Arial Black" pitchFamily="34" charset="0"/>
              </a:rPr>
              <a:t>обязательна для всех отчитывающихся организаций, независимо от объема забранной или полученной воды)</a:t>
            </a:r>
            <a:endParaRPr lang="ru-RU" sz="1400" dirty="0">
              <a:solidFill>
                <a:schemeClr val="tx1"/>
              </a:solidFill>
              <a:latin typeface="Arial Black" pitchFamily="34" charset="0"/>
            </a:endParaRPr>
          </a:p>
        </p:txBody>
      </p:sp>
      <p:cxnSp>
        <p:nvCxnSpPr>
          <p:cNvPr id="8" name="Прямая со стрелкой 7"/>
          <p:cNvCxnSpPr>
            <a:endCxn id="6" idx="5"/>
          </p:cNvCxnSpPr>
          <p:nvPr/>
        </p:nvCxnSpPr>
        <p:spPr>
          <a:xfrm flipH="1" flipV="1">
            <a:off x="3366115" y="4343242"/>
            <a:ext cx="774085" cy="9478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6480175" y="3068960"/>
            <a:ext cx="468089" cy="1512566"/>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ct 2"/>
          <p:cNvGraphicFramePr>
            <a:graphicFrameLocks noChangeAspect="1"/>
          </p:cNvGraphicFramePr>
          <p:nvPr/>
        </p:nvGraphicFramePr>
        <p:xfrm>
          <a:off x="467544" y="404664"/>
          <a:ext cx="8352928" cy="5976664"/>
        </p:xfrm>
        <a:graphic>
          <a:graphicData uri="http://schemas.openxmlformats.org/presentationml/2006/ole">
            <mc:AlternateContent xmlns:mc="http://schemas.openxmlformats.org/markup-compatibility/2006">
              <mc:Choice xmlns:v="urn:schemas-microsoft-com:vml" Requires="v">
                <p:oleObj spid="_x0000_s99330"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835292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5076056" y="2060848"/>
            <a:ext cx="3311525" cy="2590800"/>
          </a:xfrm>
          <a:prstGeom prst="wedgeRoundRectCallout">
            <a:avLst>
              <a:gd name="adj1" fmla="val -73706"/>
              <a:gd name="adj2" fmla="val 29769"/>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Black" pitchFamily="34" charset="0"/>
              </a:rPr>
              <a:t>графа 25 – объем забранной воды, учтенной с помощью измерительных приборов, если средства измерения отсутствуют, то данная графа не заполняется</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2"/>
          <p:cNvGraphicFramePr>
            <a:graphicFrameLocks noChangeAspect="1"/>
          </p:cNvGraphicFramePr>
          <p:nvPr/>
        </p:nvGraphicFramePr>
        <p:xfrm>
          <a:off x="323528" y="404664"/>
          <a:ext cx="8280920" cy="5904656"/>
        </p:xfrm>
        <a:graphic>
          <a:graphicData uri="http://schemas.openxmlformats.org/presentationml/2006/ole">
            <mc:AlternateContent xmlns:mc="http://schemas.openxmlformats.org/markup-compatibility/2006">
              <mc:Choice xmlns:v="urn:schemas-microsoft-com:vml" Requires="v">
                <p:oleObj spid="_x0000_s100354"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828092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5148064" y="3861048"/>
            <a:ext cx="3311525" cy="2016224"/>
          </a:xfrm>
          <a:prstGeom prst="wedgeRoundRectCallout">
            <a:avLst>
              <a:gd name="adj1" fmla="val -80973"/>
              <a:gd name="adj2" fmla="val -38034"/>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Black" pitchFamily="34" charset="0"/>
              </a:rPr>
              <a:t>графа 25 – при получении воды от поставщика данная графа не заполняется</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2"/>
          <p:cNvGraphicFramePr>
            <a:graphicFrameLocks noChangeAspect="1"/>
          </p:cNvGraphicFramePr>
          <p:nvPr/>
        </p:nvGraphicFramePr>
        <p:xfrm>
          <a:off x="323528" y="476672"/>
          <a:ext cx="8424936" cy="5976664"/>
        </p:xfrm>
        <a:graphic>
          <a:graphicData uri="http://schemas.openxmlformats.org/presentationml/2006/ole">
            <mc:AlternateContent xmlns:mc="http://schemas.openxmlformats.org/markup-compatibility/2006">
              <mc:Choice xmlns:v="urn:schemas-microsoft-com:vml" Requires="v">
                <p:oleObj spid="_x0000_s101378"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672"/>
                        <a:ext cx="84249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5292725" y="1125538"/>
            <a:ext cx="3311525" cy="2590800"/>
          </a:xfrm>
          <a:prstGeom prst="wedgeRoundRectCallout">
            <a:avLst>
              <a:gd name="adj1" fmla="val -60930"/>
              <a:gd name="adj2" fmla="val 68074"/>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Black" pitchFamily="34" charset="0"/>
              </a:rPr>
              <a:t>графа 26 – объем потерь воды респондентом при транспортировке от места ее забора (получения) до места использования или передачи другим </a:t>
            </a:r>
            <a:r>
              <a:rPr lang="ru-RU" dirty="0" err="1">
                <a:solidFill>
                  <a:schemeClr val="tx1"/>
                </a:solidFill>
                <a:latin typeface="Arial Black" pitchFamily="34" charset="0"/>
              </a:rPr>
              <a:t>водопотребителям</a:t>
            </a:r>
            <a:endParaRPr lang="ru-RU" dirty="0">
              <a:solidFill>
                <a:schemeClr val="tx1"/>
              </a:solidFill>
              <a:latin typeface="Arial Black"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2"/>
          <p:cNvGraphicFramePr>
            <a:graphicFrameLocks noChangeAspect="1"/>
          </p:cNvGraphicFramePr>
          <p:nvPr/>
        </p:nvGraphicFramePr>
        <p:xfrm>
          <a:off x="323528" y="332656"/>
          <a:ext cx="8496944" cy="6120680"/>
        </p:xfrm>
        <a:graphic>
          <a:graphicData uri="http://schemas.openxmlformats.org/presentationml/2006/ole">
            <mc:AlternateContent xmlns:mc="http://schemas.openxmlformats.org/markup-compatibility/2006">
              <mc:Choice xmlns:v="urn:schemas-microsoft-com:vml" Requires="v">
                <p:oleObj spid="_x0000_s102402"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849694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827088" y="5013176"/>
            <a:ext cx="3240087" cy="1189187"/>
          </a:xfrm>
          <a:prstGeom prst="wedgeRoundRectCallout">
            <a:avLst>
              <a:gd name="adj1" fmla="val 89625"/>
              <a:gd name="adj2" fmla="val -116091"/>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графа 27 - код территории по ОКАТО по месту использования воды.</a:t>
            </a:r>
          </a:p>
        </p:txBody>
      </p:sp>
      <p:sp>
        <p:nvSpPr>
          <p:cNvPr id="4" name="Скругленная прямоугольная выноска 3"/>
          <p:cNvSpPr/>
          <p:nvPr/>
        </p:nvSpPr>
        <p:spPr>
          <a:xfrm>
            <a:off x="5364088" y="4797152"/>
            <a:ext cx="2592387" cy="1367458"/>
          </a:xfrm>
          <a:prstGeom prst="wedgeRoundRectCallout">
            <a:avLst>
              <a:gd name="adj1" fmla="val -23503"/>
              <a:gd name="adj2" fmla="val -91049"/>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графа 28 - код водохозяйственного участка по месту использования воды</a:t>
            </a:r>
          </a:p>
        </p:txBody>
      </p:sp>
      <p:sp>
        <p:nvSpPr>
          <p:cNvPr id="5" name="Скругленная прямоугольная выноска 4"/>
          <p:cNvSpPr/>
          <p:nvPr/>
        </p:nvSpPr>
        <p:spPr>
          <a:xfrm>
            <a:off x="2627784" y="404664"/>
            <a:ext cx="3600252" cy="2016001"/>
          </a:xfrm>
          <a:prstGeom prst="wedgeRoundRectCallout">
            <a:avLst>
              <a:gd name="adj1" fmla="val 61643"/>
              <a:gd name="adj2" fmla="val 133456"/>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графа 29 – расход воды за год в системах оборотного водоснабжения – суммарный объем воды, который потребовался бы респонденту на осуществления деятельности без применения этих оборотных систем</a:t>
            </a:r>
          </a:p>
        </p:txBody>
      </p:sp>
      <p:sp>
        <p:nvSpPr>
          <p:cNvPr id="6" name="Скругленная прямоугольная выноска 5"/>
          <p:cNvSpPr/>
          <p:nvPr/>
        </p:nvSpPr>
        <p:spPr>
          <a:xfrm>
            <a:off x="6372200" y="476672"/>
            <a:ext cx="2520950" cy="2375024"/>
          </a:xfrm>
          <a:prstGeom prst="wedgeRoundRectCallout">
            <a:avLst>
              <a:gd name="adj1" fmla="val 8766"/>
              <a:gd name="adj2" fmla="val 102420"/>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графа 30 – расход воды в системах повторного водоснабжения – сумма объемов воды, повторно используемой респондентом на разных этапах технологического процесса</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9" name="Object 3"/>
          <p:cNvGraphicFramePr>
            <a:graphicFrameLocks noChangeAspect="1"/>
          </p:cNvGraphicFramePr>
          <p:nvPr/>
        </p:nvGraphicFramePr>
        <p:xfrm>
          <a:off x="395536" y="332656"/>
          <a:ext cx="8352928" cy="6264696"/>
        </p:xfrm>
        <a:graphic>
          <a:graphicData uri="http://schemas.openxmlformats.org/presentationml/2006/ole">
            <mc:AlternateContent xmlns:mc="http://schemas.openxmlformats.org/markup-compatibility/2006">
              <mc:Choice xmlns:v="urn:schemas-microsoft-com:vml" Requires="v">
                <p:oleObj spid="_x0000_s14339" name="Worksheet" r:id="rId2" imgW="9553467" imgH="7305689" progId="Excel.Sheet.8">
                  <p:embed/>
                </p:oleObj>
              </mc:Choice>
              <mc:Fallback>
                <p:oleObj name="Worksheet" r:id="rId2" imgW="9553467" imgH="7305689" progId="Excel.Sheet.8">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35292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Скругленная прямоугольная выноска 7"/>
          <p:cNvSpPr/>
          <p:nvPr/>
        </p:nvSpPr>
        <p:spPr>
          <a:xfrm>
            <a:off x="5580112" y="836712"/>
            <a:ext cx="3313113" cy="2015554"/>
          </a:xfrm>
          <a:prstGeom prst="wedgeRoundRectCallout">
            <a:avLst>
              <a:gd name="adj1" fmla="val 28218"/>
              <a:gd name="adj2" fmla="val 115574"/>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графа 31 – объем воды, использованный респондентом за год, включая объемы воды для обеспечения холодной и горячей водой населения и потребителей, которые самостоятельно не отчитываются по форме</a:t>
            </a:r>
          </a:p>
        </p:txBody>
      </p:sp>
      <p:sp>
        <p:nvSpPr>
          <p:cNvPr id="9" name="Скругленный прямоугольник 8"/>
          <p:cNvSpPr/>
          <p:nvPr/>
        </p:nvSpPr>
        <p:spPr>
          <a:xfrm>
            <a:off x="395288" y="404813"/>
            <a:ext cx="5040808" cy="4319587"/>
          </a:xfrm>
          <a:prstGeom prst="round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графы 32, 34, 36, 38, 40 -  указывается код использования воды в соответствии с  Приложением 3 Указаний. </a:t>
            </a:r>
          </a:p>
          <a:p>
            <a:pPr algn="ctr">
              <a:defRPr/>
            </a:pPr>
            <a:r>
              <a:rPr lang="ru-RU" sz="1400" b="1" dirty="0">
                <a:solidFill>
                  <a:schemeClr val="tx1"/>
                </a:solidFill>
                <a:latin typeface="Arial Black" pitchFamily="34" charset="0"/>
              </a:rPr>
              <a:t>Объем воды переданный населению для использования учитывается  под кодом </a:t>
            </a:r>
            <a:r>
              <a:rPr lang="ru-RU" sz="1400" b="1" dirty="0">
                <a:solidFill>
                  <a:srgbClr val="FF0000"/>
                </a:solidFill>
                <a:latin typeface="Arial Black" pitchFamily="34" charset="0"/>
              </a:rPr>
              <a:t>101</a:t>
            </a:r>
            <a:r>
              <a:rPr lang="ru-RU" sz="1400" b="1" dirty="0">
                <a:solidFill>
                  <a:schemeClr val="tx1"/>
                </a:solidFill>
                <a:latin typeface="Arial Black" pitchFamily="34" charset="0"/>
              </a:rPr>
              <a:t>, данное требование обязательно для всех респондентов, которые передают воду </a:t>
            </a:r>
            <a:r>
              <a:rPr lang="ru-RU" sz="1400" b="1" dirty="0">
                <a:solidFill>
                  <a:srgbClr val="FF0000"/>
                </a:solidFill>
                <a:latin typeface="Arial Black" pitchFamily="34" charset="0"/>
              </a:rPr>
              <a:t>населению</a:t>
            </a:r>
            <a:r>
              <a:rPr lang="ru-RU" sz="1400" b="1" dirty="0">
                <a:solidFill>
                  <a:schemeClr val="tx1"/>
                </a:solidFill>
                <a:latin typeface="Arial Black" pitchFamily="34" charset="0"/>
              </a:rPr>
              <a:t> для использования.</a:t>
            </a:r>
            <a:r>
              <a:rPr lang="ru-RU" sz="1400" dirty="0">
                <a:solidFill>
                  <a:schemeClr val="tx1"/>
                </a:solidFill>
                <a:latin typeface="Arial Black" pitchFamily="34" charset="0"/>
              </a:rPr>
              <a:t> </a:t>
            </a:r>
          </a:p>
          <a:p>
            <a:pPr algn="ctr">
              <a:defRPr/>
            </a:pPr>
            <a:r>
              <a:rPr lang="ru-RU" sz="1400" dirty="0">
                <a:solidFill>
                  <a:schemeClr val="tx1"/>
                </a:solidFill>
                <a:latin typeface="Arial Black" pitchFamily="34" charset="0"/>
              </a:rPr>
              <a:t>Объем воды для обеспечения водой потребителей, которые </a:t>
            </a:r>
            <a:r>
              <a:rPr lang="ru-RU" sz="1400" dirty="0">
                <a:solidFill>
                  <a:srgbClr val="FF0000"/>
                </a:solidFill>
                <a:latin typeface="Arial Black" pitchFamily="34" charset="0"/>
              </a:rPr>
              <a:t>самостоятельно не отчитываются</a:t>
            </a:r>
            <a:r>
              <a:rPr lang="ru-RU" sz="1400" dirty="0">
                <a:solidFill>
                  <a:schemeClr val="tx1"/>
                </a:solidFill>
                <a:latin typeface="Arial Black" pitchFamily="34" charset="0"/>
              </a:rPr>
              <a:t>, указывается по кодом </a:t>
            </a:r>
            <a:r>
              <a:rPr lang="ru-RU" sz="1400" dirty="0">
                <a:solidFill>
                  <a:srgbClr val="FF0000"/>
                </a:solidFill>
                <a:latin typeface="Arial Black" pitchFamily="34" charset="0"/>
              </a:rPr>
              <a:t>8</a:t>
            </a:r>
            <a:r>
              <a:rPr lang="ru-RU" sz="1400" dirty="0">
                <a:solidFill>
                  <a:schemeClr val="tx1"/>
                </a:solidFill>
                <a:latin typeface="Arial Black" pitchFamily="34" charset="0"/>
              </a:rPr>
              <a:t>.</a:t>
            </a:r>
          </a:p>
          <a:p>
            <a:pPr algn="ctr">
              <a:defRPr/>
            </a:pPr>
            <a:endParaRPr lang="ru-RU" sz="1400" dirty="0">
              <a:solidFill>
                <a:schemeClr val="tx1"/>
              </a:solidFill>
              <a:latin typeface="Arial Black" pitchFamily="34" charset="0"/>
            </a:endParaRPr>
          </a:p>
          <a:p>
            <a:pPr algn="ctr">
              <a:defRPr/>
            </a:pPr>
            <a:r>
              <a:rPr lang="ru-RU" sz="1400" dirty="0">
                <a:solidFill>
                  <a:schemeClr val="tx1"/>
                </a:solidFill>
                <a:latin typeface="Arial Black" pitchFamily="34" charset="0"/>
              </a:rPr>
              <a:t>графы 33, 35, 37, 39, 41 – проставляется объем воды, использованной по соответствующему коду. </a:t>
            </a:r>
            <a:r>
              <a:rPr lang="ru-RU" sz="1400" b="1" dirty="0">
                <a:solidFill>
                  <a:schemeClr val="tx1"/>
                </a:solidFill>
                <a:latin typeface="Arial Black" pitchFamily="34" charset="0"/>
              </a:rPr>
              <a:t>Сумма объемов воды граф 33, 35, 37, 39, 41 должна быть равна объему воды графы 31.</a:t>
            </a:r>
            <a:endParaRPr lang="ru-RU" sz="1400" dirty="0">
              <a:solidFill>
                <a:schemeClr val="tx1"/>
              </a:solidFill>
              <a:latin typeface="Arial Black" pitchFamily="34" charset="0"/>
            </a:endParaRPr>
          </a:p>
        </p:txBody>
      </p:sp>
      <p:sp>
        <p:nvSpPr>
          <p:cNvPr id="10" name="Овал 9"/>
          <p:cNvSpPr/>
          <p:nvPr/>
        </p:nvSpPr>
        <p:spPr>
          <a:xfrm>
            <a:off x="250825" y="5373688"/>
            <a:ext cx="4718050" cy="91440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трелка вниз 10"/>
          <p:cNvSpPr/>
          <p:nvPr/>
        </p:nvSpPr>
        <p:spPr>
          <a:xfrm>
            <a:off x="2339975" y="4724400"/>
            <a:ext cx="484188" cy="6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Заголовок 1"/>
          <p:cNvSpPr>
            <a:spLocks noGrp="1"/>
          </p:cNvSpPr>
          <p:nvPr>
            <p:ph type="title"/>
          </p:nvPr>
        </p:nvSpPr>
        <p:spPr>
          <a:xfrm>
            <a:off x="457200" y="476250"/>
            <a:ext cx="8229600" cy="288925"/>
          </a:xfrm>
        </p:spPr>
        <p:txBody>
          <a:bodyPr>
            <a:normAutofit fontScale="90000"/>
          </a:bodyPr>
          <a:lstStyle/>
          <a:p>
            <a:pPr algn="r" eaLnBrk="1" fontAlgn="auto" hangingPunct="1">
              <a:spcAft>
                <a:spcPts val="0"/>
              </a:spcAft>
              <a:defRPr/>
            </a:pPr>
            <a:r>
              <a:rPr lang="ru-RU" sz="1800" dirty="0"/>
              <a:t>Приложение 3 Указаний приказа Росстата от 27.12.2019 № 815</a:t>
            </a:r>
          </a:p>
        </p:txBody>
      </p:sp>
      <p:graphicFrame>
        <p:nvGraphicFramePr>
          <p:cNvPr id="16386" name="Содержимое 3"/>
          <p:cNvGraphicFramePr>
            <a:graphicFrameLocks noGrp="1" noChangeAspect="1"/>
          </p:cNvGraphicFramePr>
          <p:nvPr>
            <p:ph idx="1"/>
          </p:nvPr>
        </p:nvGraphicFramePr>
        <p:xfrm>
          <a:off x="468313" y="1303338"/>
          <a:ext cx="8164512" cy="3162300"/>
        </p:xfrm>
        <a:graphic>
          <a:graphicData uri="http://schemas.openxmlformats.org/presentationml/2006/ole">
            <mc:AlternateContent xmlns:mc="http://schemas.openxmlformats.org/markup-compatibility/2006">
              <mc:Choice xmlns:v="urn:schemas-microsoft-com:vml" Requires="v">
                <p:oleObj spid="_x0000_s16386" name="Document" r:id="rId2" imgW="9345722" imgH="3618860" progId="Word.Document.8">
                  <p:embed/>
                </p:oleObj>
              </mc:Choice>
              <mc:Fallback>
                <p:oleObj name="Document" r:id="rId2" imgW="9345722" imgH="3618860" progId="Word.Document.8">
                  <p:embed/>
                  <p:pic>
                    <p:nvPicPr>
                      <p:cNvPr id="0" name="Содержимое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03338"/>
                        <a:ext cx="8164512" cy="316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Скругленный прямоугольник 3"/>
          <p:cNvSpPr/>
          <p:nvPr/>
        </p:nvSpPr>
        <p:spPr>
          <a:xfrm>
            <a:off x="6948264" y="1844825"/>
            <a:ext cx="1439465" cy="23762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2"/>
          <p:cNvGraphicFramePr>
            <a:graphicFrameLocks noChangeAspect="1"/>
          </p:cNvGraphicFramePr>
          <p:nvPr/>
        </p:nvGraphicFramePr>
        <p:xfrm>
          <a:off x="323528" y="404664"/>
          <a:ext cx="8424936" cy="6120680"/>
        </p:xfrm>
        <a:graphic>
          <a:graphicData uri="http://schemas.openxmlformats.org/presentationml/2006/ole">
            <mc:AlternateContent xmlns:mc="http://schemas.openxmlformats.org/markup-compatibility/2006">
              <mc:Choice xmlns:v="urn:schemas-microsoft-com:vml" Requires="v">
                <p:oleObj spid="_x0000_s103426"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842493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323850" y="404813"/>
            <a:ext cx="3455988" cy="5616575"/>
          </a:xfrm>
          <a:prstGeom prst="wedgeRoundRectCallout">
            <a:avLst>
              <a:gd name="adj1" fmla="val 86686"/>
              <a:gd name="adj2" fmla="val 40453"/>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графы 42-47 – отражаются данные по объемам воды, </a:t>
            </a:r>
            <a:r>
              <a:rPr lang="ru-RU" sz="1400" b="1" dirty="0">
                <a:solidFill>
                  <a:schemeClr val="tx1"/>
                </a:solidFill>
                <a:latin typeface="Arial Black" pitchFamily="34" charset="0"/>
              </a:rPr>
              <a:t>переданной без использования  потребителям, которые самостоятельно отчитываются по форме №2-ТП (водхоз)</a:t>
            </a:r>
            <a:r>
              <a:rPr lang="ru-RU" sz="1400" dirty="0">
                <a:solidFill>
                  <a:schemeClr val="tx1"/>
                </a:solidFill>
                <a:latin typeface="Arial Black" pitchFamily="34" charset="0"/>
              </a:rPr>
              <a:t>, при этом в графах 42, 44, 46 указывается код категории воды в соответствии с графой 5 Приложения 2 Указаний. </a:t>
            </a:r>
          </a:p>
          <a:p>
            <a:pPr algn="ctr">
              <a:defRPr/>
            </a:pPr>
            <a:r>
              <a:rPr lang="ru-RU" sz="1400" dirty="0">
                <a:solidFill>
                  <a:schemeClr val="tx1"/>
                </a:solidFill>
                <a:latin typeface="Arial Black" pitchFamily="34" charset="0"/>
              </a:rPr>
              <a:t>В графах 43, 45, 47 - объем воды соответствующей категории, переданный без использования другим респондентам (абонентам). </a:t>
            </a:r>
            <a:r>
              <a:rPr lang="ru-RU" sz="1400" b="1" dirty="0">
                <a:solidFill>
                  <a:schemeClr val="tx1"/>
                </a:solidFill>
                <a:latin typeface="Arial Black" pitchFamily="34" charset="0"/>
              </a:rPr>
              <a:t>Объемы воды, переданные без использования, должны быть согласованы с принимающими абонентами</a:t>
            </a:r>
            <a:endParaRPr lang="ru-RU" sz="1400" dirty="0">
              <a:solidFill>
                <a:schemeClr val="tx1"/>
              </a:solidFill>
              <a:latin typeface="Arial Black" pitchFamily="34" charset="0"/>
            </a:endParaRPr>
          </a:p>
        </p:txBody>
      </p:sp>
      <p:sp>
        <p:nvSpPr>
          <p:cNvPr id="4" name="Овал 3"/>
          <p:cNvSpPr/>
          <p:nvPr/>
        </p:nvSpPr>
        <p:spPr>
          <a:xfrm>
            <a:off x="4932040" y="5229200"/>
            <a:ext cx="2952750" cy="86360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Заголовок 2"/>
          <p:cNvSpPr>
            <a:spLocks noGrp="1"/>
          </p:cNvSpPr>
          <p:nvPr>
            <p:ph type="title"/>
          </p:nvPr>
        </p:nvSpPr>
        <p:spPr>
          <a:xfrm>
            <a:off x="457200" y="476250"/>
            <a:ext cx="8229600" cy="288925"/>
          </a:xfrm>
        </p:spPr>
        <p:txBody>
          <a:bodyPr>
            <a:normAutofit fontScale="90000"/>
          </a:bodyPr>
          <a:lstStyle/>
          <a:p>
            <a:pPr algn="r" eaLnBrk="1" fontAlgn="auto" hangingPunct="1">
              <a:spcAft>
                <a:spcPts val="0"/>
              </a:spcAft>
              <a:defRPr/>
            </a:pPr>
            <a:r>
              <a:rPr lang="ru-RU" sz="1800" dirty="0"/>
              <a:t>Приложение № 2 Указаний приказа Росстата от 27.12.2019 № 815</a:t>
            </a:r>
          </a:p>
        </p:txBody>
      </p:sp>
      <p:graphicFrame>
        <p:nvGraphicFramePr>
          <p:cNvPr id="10242" name="Содержимое 4"/>
          <p:cNvGraphicFramePr>
            <a:graphicFrameLocks noGrp="1" noChangeAspect="1"/>
          </p:cNvGraphicFramePr>
          <p:nvPr>
            <p:ph idx="1"/>
          </p:nvPr>
        </p:nvGraphicFramePr>
        <p:xfrm>
          <a:off x="176213" y="896938"/>
          <a:ext cx="8421687" cy="5426075"/>
        </p:xfrm>
        <a:graphic>
          <a:graphicData uri="http://schemas.openxmlformats.org/presentationml/2006/ole">
            <mc:AlternateContent xmlns:mc="http://schemas.openxmlformats.org/markup-compatibility/2006">
              <mc:Choice xmlns:v="urn:schemas-microsoft-com:vml" Requires="v">
                <p:oleObj spid="_x0000_s104450" name="Document" r:id="rId2" imgW="10241027" imgH="6597408" progId="Word.Document.8">
                  <p:embed/>
                </p:oleObj>
              </mc:Choice>
              <mc:Fallback>
                <p:oleObj name="Document" r:id="rId2" imgW="10241027" imgH="6597408" progId="Word.Document.8">
                  <p:embed/>
                  <p:pic>
                    <p:nvPicPr>
                      <p:cNvPr id="0" name="Содержимое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896938"/>
                        <a:ext cx="8421687" cy="542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Скругленный прямоугольник 3"/>
          <p:cNvSpPr/>
          <p:nvPr/>
        </p:nvSpPr>
        <p:spPr>
          <a:xfrm>
            <a:off x="5868143" y="1052513"/>
            <a:ext cx="1080121" cy="54006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ChangeAspect="1"/>
          </p:cNvGraphicFramePr>
          <p:nvPr/>
        </p:nvGraphicFramePr>
        <p:xfrm>
          <a:off x="539552" y="476672"/>
          <a:ext cx="8064896" cy="5976664"/>
        </p:xfrm>
        <a:graphic>
          <a:graphicData uri="http://schemas.openxmlformats.org/presentationml/2006/ole">
            <mc:AlternateContent xmlns:mc="http://schemas.openxmlformats.org/markup-compatibility/2006">
              <mc:Choice xmlns:v="urn:schemas-microsoft-com:vml" Requires="v">
                <p:oleObj spid="_x0000_s105474"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672"/>
                        <a:ext cx="806489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2195736" y="1988840"/>
            <a:ext cx="3457575" cy="2952328"/>
          </a:xfrm>
          <a:prstGeom prst="wedgeRoundRectCallout">
            <a:avLst>
              <a:gd name="adj1" fmla="val 119157"/>
              <a:gd name="adj2" fmla="val 69028"/>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Arial Black" pitchFamily="34" charset="0"/>
              </a:rPr>
              <a:t>графы 48, 49 – отражается код и объем </a:t>
            </a:r>
            <a:r>
              <a:rPr lang="ru-RU" sz="1400" b="1" dirty="0">
                <a:solidFill>
                  <a:schemeClr val="tx1"/>
                </a:solidFill>
                <a:latin typeface="Arial Black" pitchFamily="34" charset="0"/>
              </a:rPr>
              <a:t>сточной</a:t>
            </a:r>
            <a:r>
              <a:rPr lang="ru-RU" sz="1400" dirty="0">
                <a:solidFill>
                  <a:schemeClr val="tx1"/>
                </a:solidFill>
                <a:latin typeface="Arial Black" pitchFamily="34" charset="0"/>
              </a:rPr>
              <a:t> </a:t>
            </a:r>
            <a:r>
              <a:rPr lang="ru-RU" sz="1400" b="1" dirty="0">
                <a:solidFill>
                  <a:schemeClr val="tx1"/>
                </a:solidFill>
                <a:latin typeface="Arial Black" pitchFamily="34" charset="0"/>
              </a:rPr>
              <a:t>воды переданной респондентом на очистные сооружения других отчитывающихся организаций</a:t>
            </a:r>
            <a:r>
              <a:rPr lang="ru-RU" sz="1400" dirty="0">
                <a:solidFill>
                  <a:schemeClr val="tx1"/>
                </a:solidFill>
                <a:latin typeface="Arial Black" pitchFamily="34" charset="0"/>
              </a:rPr>
              <a:t>. Коды категории качества воды указываются в соответствии с данными графой 6 Приложения  2 Указаний.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88913"/>
            <a:ext cx="8229600" cy="1152525"/>
          </a:xfrm>
        </p:spPr>
        <p:txBody>
          <a:bodyPr>
            <a:normAutofit fontScale="90000"/>
          </a:bodyPr>
          <a:lstStyle/>
          <a:p>
            <a:pPr algn="ctr" eaLnBrk="1" fontAlgn="auto" hangingPunct="1">
              <a:spcAft>
                <a:spcPts val="0"/>
              </a:spcAft>
              <a:defRPr/>
            </a:pPr>
            <a:r>
              <a:rPr lang="ru-RU" dirty="0">
                <a:solidFill>
                  <a:schemeClr val="tx1"/>
                </a:solidFill>
              </a:rPr>
              <a:t>Сведения об использовании        воды</a:t>
            </a:r>
          </a:p>
        </p:txBody>
      </p:sp>
      <p:sp>
        <p:nvSpPr>
          <p:cNvPr id="5" name="Содержимое 4"/>
          <p:cNvSpPr>
            <a:spLocks noGrp="1"/>
          </p:cNvSpPr>
          <p:nvPr>
            <p:ph sz="half" idx="1"/>
          </p:nvPr>
        </p:nvSpPr>
        <p:spPr>
          <a:xfrm>
            <a:off x="179388" y="1484313"/>
            <a:ext cx="4316412" cy="5184775"/>
          </a:xfr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10000"/>
          </a:bodyPr>
          <a:lstStyle/>
          <a:p>
            <a:pPr marL="7938" indent="-7938" algn="ctr" eaLnBrk="1" fontAlgn="auto" hangingPunct="1">
              <a:spcAft>
                <a:spcPts val="0"/>
              </a:spcAft>
              <a:buClr>
                <a:schemeClr val="accent3"/>
              </a:buClr>
              <a:buFont typeface="Wingdings 2"/>
              <a:buNone/>
              <a:defRPr/>
            </a:pPr>
            <a:r>
              <a:rPr lang="ru-RU" dirty="0">
                <a:solidFill>
                  <a:srgbClr val="FFFF00"/>
                </a:solidFill>
                <a:latin typeface="Arial" pitchFamily="34" charset="0"/>
                <a:cs typeface="Arial" pitchFamily="34" charset="0"/>
              </a:rPr>
              <a:t>    </a:t>
            </a:r>
            <a:r>
              <a:rPr lang="ru-RU" sz="3000" dirty="0">
                <a:solidFill>
                  <a:srgbClr val="FFFF00"/>
                </a:solidFill>
                <a:latin typeface="Arial" pitchFamily="34" charset="0"/>
                <a:cs typeface="Arial" pitchFamily="34" charset="0"/>
              </a:rPr>
              <a:t>Приказ Росстата</a:t>
            </a:r>
            <a:br>
              <a:rPr lang="ru-RU" sz="3000" dirty="0">
                <a:solidFill>
                  <a:srgbClr val="FFFF00"/>
                </a:solidFill>
                <a:latin typeface="Arial" pitchFamily="34" charset="0"/>
                <a:cs typeface="Arial" pitchFamily="34" charset="0"/>
              </a:rPr>
            </a:br>
            <a:r>
              <a:rPr lang="ru-RU" sz="3000" dirty="0">
                <a:solidFill>
                  <a:srgbClr val="FFFF00"/>
                </a:solidFill>
                <a:latin typeface="Arial" pitchFamily="34" charset="0"/>
                <a:cs typeface="Arial" pitchFamily="34" charset="0"/>
              </a:rPr>
              <a:t>от 27.12.2019 № 815 </a:t>
            </a:r>
          </a:p>
          <a:p>
            <a:pPr marL="7938" indent="-7938" algn="ctr" eaLnBrk="1" fontAlgn="auto" hangingPunct="1">
              <a:spcAft>
                <a:spcPts val="0"/>
              </a:spcAft>
              <a:buClr>
                <a:schemeClr val="accent3"/>
              </a:buClr>
              <a:buFont typeface="Wingdings 2"/>
              <a:buNone/>
              <a:defRPr/>
            </a:pPr>
            <a:r>
              <a:rPr lang="ru-RU" sz="3000" dirty="0">
                <a:solidFill>
                  <a:srgbClr val="FFFF00"/>
                </a:solidFill>
                <a:latin typeface="Arial" pitchFamily="34" charset="0"/>
                <a:cs typeface="Arial" pitchFamily="34" charset="0"/>
              </a:rPr>
              <a:t>«Об утверждении формы федерального статистического наблюдения с указаниями по ее заполнению для организации Федеральным агентством водных ресурсов федерального статистического наблюдения об использовании воды»</a:t>
            </a:r>
          </a:p>
        </p:txBody>
      </p:sp>
      <p:sp>
        <p:nvSpPr>
          <p:cNvPr id="6" name="Содержимое 5"/>
          <p:cNvSpPr>
            <a:spLocks noGrp="1"/>
          </p:cNvSpPr>
          <p:nvPr>
            <p:ph sz="half" idx="2"/>
          </p:nvPr>
        </p:nvSpPr>
        <p:spPr>
          <a:xfrm>
            <a:off x="4648200" y="1484313"/>
            <a:ext cx="4316413" cy="5184775"/>
          </a:xfr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ormAutofit fontScale="85000" lnSpcReduction="10000"/>
          </a:bodyPr>
          <a:lstStyle/>
          <a:p>
            <a:pPr marL="0" indent="0" algn="ctr" eaLnBrk="1" fontAlgn="auto" hangingPunct="1">
              <a:spcAft>
                <a:spcPts val="0"/>
              </a:spcAft>
              <a:buClr>
                <a:schemeClr val="accent3"/>
              </a:buClr>
              <a:buFont typeface="Wingdings 2"/>
              <a:buNone/>
              <a:defRPr/>
            </a:pPr>
            <a:r>
              <a:rPr lang="ru-RU" sz="2900" dirty="0">
                <a:solidFill>
                  <a:srgbClr val="FFFF00"/>
                </a:solidFill>
                <a:cs typeface="Times New Roman" pitchFamily="18" charset="0"/>
              </a:rPr>
              <a:t>      </a:t>
            </a:r>
            <a:r>
              <a:rPr lang="ru-RU" sz="2900" dirty="0">
                <a:solidFill>
                  <a:srgbClr val="FFFF00"/>
                </a:solidFill>
                <a:latin typeface="Arial" pitchFamily="34" charset="0"/>
                <a:cs typeface="Arial" pitchFamily="34" charset="0"/>
              </a:rPr>
              <a:t>Приказ Росстата</a:t>
            </a:r>
            <a:br>
              <a:rPr lang="ru-RU" sz="2900" dirty="0">
                <a:solidFill>
                  <a:srgbClr val="FFFF00"/>
                </a:solidFill>
                <a:latin typeface="Arial" pitchFamily="34" charset="0"/>
                <a:cs typeface="Arial" pitchFamily="34" charset="0"/>
              </a:rPr>
            </a:br>
            <a:r>
              <a:rPr lang="ru-RU" sz="2900" dirty="0">
                <a:solidFill>
                  <a:srgbClr val="FFFF00"/>
                </a:solidFill>
                <a:latin typeface="Arial" pitchFamily="34" charset="0"/>
                <a:cs typeface="Arial" pitchFamily="34" charset="0"/>
              </a:rPr>
              <a:t>от 12.03.2020 № 118 </a:t>
            </a:r>
          </a:p>
          <a:p>
            <a:pPr marL="0" indent="0" algn="ctr" eaLnBrk="1" fontAlgn="auto" hangingPunct="1">
              <a:spcAft>
                <a:spcPts val="0"/>
              </a:spcAft>
              <a:buClr>
                <a:schemeClr val="accent3"/>
              </a:buClr>
              <a:buFont typeface="Wingdings 2"/>
              <a:buNone/>
              <a:defRPr/>
            </a:pPr>
            <a:r>
              <a:rPr lang="ru-RU" sz="2900" dirty="0">
                <a:solidFill>
                  <a:srgbClr val="FFFF00"/>
                </a:solidFill>
                <a:latin typeface="Arial" pitchFamily="34" charset="0"/>
                <a:cs typeface="Arial" pitchFamily="34" charset="0"/>
              </a:rPr>
              <a:t>«О внесении изменений в форму федерального статистического наблюдения № 2-ТП (водхоз) «Сведения об использовании воды», утвержденную приказом Росстата от 27 декабря 2019 г. № 815»</a:t>
            </a:r>
          </a:p>
          <a:p>
            <a:pPr marL="274320" indent="-274320" eaLnBrk="1" fontAlgn="auto" hangingPunct="1">
              <a:spcAft>
                <a:spcPts val="0"/>
              </a:spcAft>
              <a:buClr>
                <a:schemeClr val="accent3"/>
              </a:buClr>
              <a:buFont typeface="Wingdings 2"/>
              <a:buChar char=""/>
              <a:defRPr/>
            </a:pPr>
            <a:endParaRPr lang="ru-RU" dirty="0">
              <a:solidFill>
                <a:srgbClr val="FFFF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Заголовок 2"/>
          <p:cNvSpPr>
            <a:spLocks noGrp="1"/>
          </p:cNvSpPr>
          <p:nvPr>
            <p:ph type="title"/>
          </p:nvPr>
        </p:nvSpPr>
        <p:spPr>
          <a:xfrm>
            <a:off x="457200" y="476250"/>
            <a:ext cx="8229600" cy="288925"/>
          </a:xfrm>
        </p:spPr>
        <p:txBody>
          <a:bodyPr>
            <a:normAutofit fontScale="90000"/>
          </a:bodyPr>
          <a:lstStyle/>
          <a:p>
            <a:pPr algn="r" eaLnBrk="1" fontAlgn="auto" hangingPunct="1">
              <a:spcAft>
                <a:spcPts val="0"/>
              </a:spcAft>
              <a:defRPr/>
            </a:pPr>
            <a:r>
              <a:rPr lang="ru-RU" sz="1800" dirty="0"/>
              <a:t>Приложение № 2 Указаний приказа Росстата от 27.12.2019 № 815</a:t>
            </a:r>
          </a:p>
        </p:txBody>
      </p:sp>
      <p:graphicFrame>
        <p:nvGraphicFramePr>
          <p:cNvPr id="10242" name="Содержимое 4"/>
          <p:cNvGraphicFramePr>
            <a:graphicFrameLocks noGrp="1" noChangeAspect="1"/>
          </p:cNvGraphicFramePr>
          <p:nvPr>
            <p:ph idx="1"/>
          </p:nvPr>
        </p:nvGraphicFramePr>
        <p:xfrm>
          <a:off x="176213" y="896938"/>
          <a:ext cx="8421687" cy="5426075"/>
        </p:xfrm>
        <a:graphic>
          <a:graphicData uri="http://schemas.openxmlformats.org/presentationml/2006/ole">
            <mc:AlternateContent xmlns:mc="http://schemas.openxmlformats.org/markup-compatibility/2006">
              <mc:Choice xmlns:v="urn:schemas-microsoft-com:vml" Requires="v">
                <p:oleObj spid="_x0000_s106498" name="Document" r:id="rId2" imgW="10241027" imgH="6597408" progId="Word.Document.8">
                  <p:embed/>
                </p:oleObj>
              </mc:Choice>
              <mc:Fallback>
                <p:oleObj name="Document" r:id="rId2" imgW="10241027" imgH="6597408" progId="Word.Document.8">
                  <p:embed/>
                  <p:pic>
                    <p:nvPicPr>
                      <p:cNvPr id="0" name="Содержимое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896938"/>
                        <a:ext cx="8421687" cy="542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Скругленный прямоугольник 3"/>
          <p:cNvSpPr/>
          <p:nvPr/>
        </p:nvSpPr>
        <p:spPr>
          <a:xfrm>
            <a:off x="6660232" y="1052736"/>
            <a:ext cx="1080121" cy="54006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457200" y="704850"/>
            <a:ext cx="8229600" cy="347663"/>
          </a:xfrm>
        </p:spPr>
        <p:txBody>
          <a:bodyPr/>
          <a:lstStyle/>
          <a:p>
            <a:pPr algn="ctr" eaLnBrk="1" hangingPunct="1"/>
            <a:r>
              <a:rPr lang="ru-RU" sz="1800"/>
              <a:t>Раздел 2. Водоотведение</a:t>
            </a:r>
          </a:p>
        </p:txBody>
      </p:sp>
      <p:sp>
        <p:nvSpPr>
          <p:cNvPr id="3" name="Содержимое 2"/>
          <p:cNvSpPr>
            <a:spLocks noGrp="1"/>
          </p:cNvSpPr>
          <p:nvPr>
            <p:ph idx="1"/>
          </p:nvPr>
        </p:nvSpPr>
        <p:spPr>
          <a:xfrm>
            <a:off x="457200" y="1196975"/>
            <a:ext cx="8229600" cy="5127625"/>
          </a:xfrm>
        </p:spPr>
        <p:txBody>
          <a:bodyPr>
            <a:normAutofit lnSpcReduction="10000"/>
          </a:bodyPr>
          <a:lstStyle/>
          <a:p>
            <a:pPr marL="0" indent="0" algn="just" eaLnBrk="1" fontAlgn="auto" hangingPunct="1">
              <a:spcAft>
                <a:spcPts val="0"/>
              </a:spcAft>
              <a:buClr>
                <a:schemeClr val="accent3"/>
              </a:buClr>
              <a:buFont typeface="Wingdings 2" pitchFamily="18" charset="2"/>
              <a:buNone/>
              <a:defRPr/>
            </a:pPr>
            <a:r>
              <a:rPr lang="ru-RU" dirty="0"/>
              <a:t>	В разделе 2 сведения по каждому </a:t>
            </a:r>
            <a:r>
              <a:rPr lang="ru-RU" dirty="0" err="1"/>
              <a:t>водовыпуску</a:t>
            </a:r>
            <a:r>
              <a:rPr lang="ru-RU" dirty="0"/>
              <a:t> (категории) воды приводятся в </a:t>
            </a:r>
            <a:r>
              <a:rPr lang="ru-RU" b="1" dirty="0"/>
              <a:t>отдельных строках</a:t>
            </a:r>
            <a:r>
              <a:rPr lang="ru-RU" dirty="0"/>
              <a:t>.</a:t>
            </a:r>
          </a:p>
          <a:p>
            <a:pPr marL="0" indent="0" algn="just" eaLnBrk="1" fontAlgn="auto" hangingPunct="1">
              <a:spcAft>
                <a:spcPts val="0"/>
              </a:spcAft>
              <a:buClr>
                <a:schemeClr val="accent3"/>
              </a:buClr>
              <a:buFont typeface="Wingdings 2" pitchFamily="18" charset="2"/>
              <a:buNone/>
              <a:defRPr/>
            </a:pPr>
            <a:r>
              <a:rPr lang="ru-RU" dirty="0"/>
              <a:t>	Данный раздел  заполняется только при отведении вод в приемники, типы которых указаны в графе 4 Приложения 1 Указаний.</a:t>
            </a:r>
          </a:p>
          <a:p>
            <a:pPr marL="0" indent="0" algn="just" eaLnBrk="1" fontAlgn="auto" hangingPunct="1">
              <a:spcAft>
                <a:spcPts val="0"/>
              </a:spcAft>
              <a:buClr>
                <a:schemeClr val="accent3"/>
              </a:buClr>
              <a:buFont typeface="Wingdings 2" pitchFamily="18" charset="2"/>
              <a:buNone/>
              <a:defRPr/>
            </a:pPr>
            <a:r>
              <a:rPr lang="ru-RU" dirty="0"/>
              <a:t>	В случае отведения </a:t>
            </a:r>
            <a:r>
              <a:rPr lang="ru-RU" b="1" dirty="0"/>
              <a:t>вод различных категорий через один </a:t>
            </a:r>
            <a:r>
              <a:rPr lang="ru-RU" b="1" dirty="0" err="1"/>
              <a:t>водовыпуск</a:t>
            </a:r>
            <a:r>
              <a:rPr lang="ru-RU" b="1" dirty="0"/>
              <a:t> для каждой категории воды заполняется отдельная строка</a:t>
            </a:r>
            <a:r>
              <a:rPr lang="ru-RU" dirty="0"/>
              <a:t> с соответствующими данными. </a:t>
            </a:r>
          </a:p>
          <a:p>
            <a:pPr marL="0" indent="0" algn="just" eaLnBrk="1" fontAlgn="auto" hangingPunct="1">
              <a:spcAft>
                <a:spcPts val="0"/>
              </a:spcAft>
              <a:buClr>
                <a:schemeClr val="accent3"/>
              </a:buClr>
              <a:buFont typeface="Wingdings 2" pitchFamily="18" charset="2"/>
              <a:buNone/>
              <a:defRPr/>
            </a:pPr>
            <a:r>
              <a:rPr lang="ru-RU" dirty="0"/>
              <a:t>	Данные об объемах воды приводятся </a:t>
            </a:r>
            <a:r>
              <a:rPr lang="ru-RU" b="1" dirty="0"/>
              <a:t>в тысячах м</a:t>
            </a:r>
            <a:r>
              <a:rPr lang="ru-RU" b="1" baseline="30000" dirty="0"/>
              <a:t>3</a:t>
            </a:r>
            <a:r>
              <a:rPr lang="ru-RU" b="1" dirty="0"/>
              <a:t> </a:t>
            </a:r>
            <a:r>
              <a:rPr lang="ru-RU" dirty="0"/>
              <a:t>с точностью до</a:t>
            </a:r>
            <a:r>
              <a:rPr lang="ru-RU" b="1" dirty="0"/>
              <a:t> второго знака после запятой.</a:t>
            </a:r>
          </a:p>
          <a:p>
            <a:pPr marL="0" indent="0" algn="just" eaLnBrk="1" fontAlgn="auto" hangingPunct="1">
              <a:spcAft>
                <a:spcPts val="0"/>
              </a:spcAft>
              <a:buClr>
                <a:schemeClr val="accent3"/>
              </a:buClr>
              <a:buFont typeface="Wingdings 2" pitchFamily="18" charset="2"/>
              <a:buNone/>
              <a:defRPr/>
            </a:pPr>
            <a:r>
              <a:rPr lang="ru-RU" dirty="0"/>
              <a:t>	</a:t>
            </a:r>
          </a:p>
          <a:p>
            <a:pPr marL="274320" indent="-274320" eaLnBrk="1" fontAlgn="auto" hangingPunct="1">
              <a:spcAft>
                <a:spcPts val="0"/>
              </a:spcAft>
              <a:buClr>
                <a:schemeClr val="accent3"/>
              </a:buClr>
              <a:buFont typeface="Wingdings 2" pitchFamily="18" charset="2"/>
              <a:buNone/>
              <a:defRPr/>
            </a:pP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419894"/>
          </a:xfrm>
        </p:spPr>
        <p:txBody>
          <a:bodyPr/>
          <a:lstStyle/>
          <a:p>
            <a:pPr algn="r"/>
            <a:r>
              <a:rPr lang="ru-RU" sz="1600" dirty="0"/>
              <a:t>Приложение 1 Указаний приказа Росстата от 27.12.2019 № 815</a:t>
            </a:r>
          </a:p>
        </p:txBody>
      </p:sp>
      <p:sp>
        <p:nvSpPr>
          <p:cNvPr id="3" name="Содержимое 2"/>
          <p:cNvSpPr>
            <a:spLocks noGrp="1"/>
          </p:cNvSpPr>
          <p:nvPr>
            <p:ph idx="1"/>
          </p:nvPr>
        </p:nvSpPr>
        <p:spPr>
          <a:xfrm>
            <a:off x="395536" y="1268760"/>
            <a:ext cx="8229600" cy="5184576"/>
          </a:xfrm>
        </p:spPr>
        <p:txBody>
          <a:bodyPr/>
          <a:lstStyle/>
          <a:p>
            <a:pPr>
              <a:buNone/>
            </a:pPr>
            <a:r>
              <a:rPr lang="ru-RU" dirty="0"/>
              <a:t> </a:t>
            </a:r>
          </a:p>
        </p:txBody>
      </p:sp>
      <p:graphicFrame>
        <p:nvGraphicFramePr>
          <p:cNvPr id="153602" name="Object 2"/>
          <p:cNvGraphicFramePr>
            <a:graphicFrameLocks noChangeAspect="1"/>
          </p:cNvGraphicFramePr>
          <p:nvPr/>
        </p:nvGraphicFramePr>
        <p:xfrm>
          <a:off x="465138" y="768350"/>
          <a:ext cx="8342312" cy="6167438"/>
        </p:xfrm>
        <a:graphic>
          <a:graphicData uri="http://schemas.openxmlformats.org/presentationml/2006/ole">
            <mc:AlternateContent xmlns:mc="http://schemas.openxmlformats.org/markup-compatibility/2006">
              <mc:Choice xmlns:v="urn:schemas-microsoft-com:vml" Requires="v">
                <p:oleObj spid="_x0000_s166914" name="Document" r:id="rId2" imgW="9400225" imgH="6946259" progId="Word.Document.8">
                  <p:embed/>
                </p:oleObj>
              </mc:Choice>
              <mc:Fallback>
                <p:oleObj name="Document" r:id="rId2" imgW="9400225" imgH="6946259"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768350"/>
                        <a:ext cx="8342312" cy="616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Скругленный прямоугольник 4"/>
          <p:cNvSpPr/>
          <p:nvPr/>
        </p:nvSpPr>
        <p:spPr>
          <a:xfrm>
            <a:off x="6516216" y="764704"/>
            <a:ext cx="2376264" cy="59766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9" name="Object 3"/>
          <p:cNvGraphicFramePr>
            <a:graphicFrameLocks noChangeAspect="1"/>
          </p:cNvGraphicFramePr>
          <p:nvPr/>
        </p:nvGraphicFramePr>
        <p:xfrm>
          <a:off x="395536" y="404664"/>
          <a:ext cx="8424936" cy="5976664"/>
        </p:xfrm>
        <a:graphic>
          <a:graphicData uri="http://schemas.openxmlformats.org/presentationml/2006/ole">
            <mc:AlternateContent xmlns:mc="http://schemas.openxmlformats.org/markup-compatibility/2006">
              <mc:Choice xmlns:v="urn:schemas-microsoft-com:vml" Requires="v">
                <p:oleObj spid="_x0000_s113666" name="Worksheet" r:id="rId2" imgW="9553467" imgH="6496164" progId="Excel.Sheet.8">
                  <p:embed/>
                </p:oleObj>
              </mc:Choice>
              <mc:Fallback>
                <p:oleObj name="Worksheet" r:id="rId2" imgW="9553467" imgH="6496164"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4249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468313" y="3213100"/>
            <a:ext cx="3167062" cy="1800076"/>
          </a:xfrm>
          <a:prstGeom prst="wedgeRoundRectCallout">
            <a:avLst>
              <a:gd name="adj1" fmla="val -35890"/>
              <a:gd name="adj2" fmla="val -126947"/>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графа 1 – тип документа </a:t>
            </a:r>
          </a:p>
          <a:p>
            <a:pPr algn="ctr">
              <a:defRPr/>
            </a:pPr>
            <a:r>
              <a:rPr lang="ru-RU" sz="2000" b="1" dirty="0">
                <a:solidFill>
                  <a:schemeClr val="tx1"/>
                </a:solidFill>
                <a:latin typeface="Arial Black" pitchFamily="34" charset="0"/>
              </a:rPr>
              <a:t>(Р </a:t>
            </a:r>
            <a:r>
              <a:rPr lang="ru-RU" sz="2000" dirty="0">
                <a:solidFill>
                  <a:schemeClr val="tx1"/>
                </a:solidFill>
                <a:latin typeface="Arial Black" pitchFamily="34" charset="0"/>
              </a:rPr>
              <a:t>– решение, Л – лицензия)</a:t>
            </a:r>
          </a:p>
        </p:txBody>
      </p:sp>
      <p:sp>
        <p:nvSpPr>
          <p:cNvPr id="4" name="Скругленная прямоугольная выноска 3"/>
          <p:cNvSpPr/>
          <p:nvPr/>
        </p:nvSpPr>
        <p:spPr>
          <a:xfrm>
            <a:off x="4787900" y="3284984"/>
            <a:ext cx="3888556" cy="2952328"/>
          </a:xfrm>
          <a:prstGeom prst="wedgeRoundRectCallout">
            <a:avLst>
              <a:gd name="adj1" fmla="val -105759"/>
              <a:gd name="adj2" fmla="val -97268"/>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графа 2 – регистрационный номер разрешительного документа, заполняется без наименования документа в соответствии с ГВР</a:t>
            </a:r>
          </a:p>
        </p:txBody>
      </p:sp>
      <p:sp>
        <p:nvSpPr>
          <p:cNvPr id="5" name="Скругленная прямоугольная выноска 4"/>
          <p:cNvSpPr/>
          <p:nvPr/>
        </p:nvSpPr>
        <p:spPr>
          <a:xfrm>
            <a:off x="5795963" y="1052736"/>
            <a:ext cx="3168650" cy="2015902"/>
          </a:xfrm>
          <a:prstGeom prst="wedgeRoundRectCallout">
            <a:avLst>
              <a:gd name="adj1" fmla="val -115117"/>
              <a:gd name="adj2" fmla="val -13538"/>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графа 3 – дата регистрации разрешительного документа в ГВР</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Object 2"/>
          <p:cNvGraphicFramePr>
            <a:graphicFrameLocks noChangeAspect="1"/>
          </p:cNvGraphicFramePr>
          <p:nvPr/>
        </p:nvGraphicFramePr>
        <p:xfrm>
          <a:off x="395536" y="332656"/>
          <a:ext cx="8352928" cy="6120680"/>
        </p:xfrm>
        <a:graphic>
          <a:graphicData uri="http://schemas.openxmlformats.org/presentationml/2006/ole">
            <mc:AlternateContent xmlns:mc="http://schemas.openxmlformats.org/markup-compatibility/2006">
              <mc:Choice xmlns:v="urn:schemas-microsoft-com:vml" Requires="v">
                <p:oleObj spid="_x0000_s108546" name="Worksheet" r:id="rId2" imgW="9553467" imgH="6496164" progId="Excel.Sheet.8">
                  <p:embed/>
                </p:oleObj>
              </mc:Choice>
              <mc:Fallback>
                <p:oleObj name="Worksheet" r:id="rId2" imgW="9553467" imgH="6496164"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35292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1403648" y="3284984"/>
            <a:ext cx="7272808" cy="2952328"/>
          </a:xfrm>
          <a:prstGeom prst="wedgeRoundRectCallout">
            <a:avLst>
              <a:gd name="adj1" fmla="val -39187"/>
              <a:gd name="adj2" fmla="val -101751"/>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При отсутствии разрешительных документов на предоставление права пользования водным объектом в графах 1-3 проставляются прочерки.</a:t>
            </a:r>
          </a:p>
          <a:p>
            <a:pPr algn="ctr">
              <a:defRPr/>
            </a:pPr>
            <a:endParaRPr lang="ru-RU" sz="2000" dirty="0">
              <a:solidFill>
                <a:schemeClr val="tx1"/>
              </a:solidFill>
              <a:latin typeface="Arial Black" pitchFamily="34" charset="0"/>
            </a:endParaRPr>
          </a:p>
          <a:p>
            <a:pPr algn="ctr">
              <a:defRPr/>
            </a:pPr>
            <a:r>
              <a:rPr lang="ru-RU" sz="2000" dirty="0">
                <a:solidFill>
                  <a:schemeClr val="tx1"/>
                </a:solidFill>
                <a:latin typeface="Arial Black" pitchFamily="34" charset="0"/>
              </a:rPr>
              <a:t>При отведении воды на земледельческие поля орошения, в накопители, на рельеф местности, на поля фильтрации (коды 80-83), данные графы не заполняются.</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9" name="Object 3"/>
          <p:cNvGraphicFramePr>
            <a:graphicFrameLocks noChangeAspect="1"/>
          </p:cNvGraphicFramePr>
          <p:nvPr/>
        </p:nvGraphicFramePr>
        <p:xfrm>
          <a:off x="395536" y="404664"/>
          <a:ext cx="8424936" cy="5976664"/>
        </p:xfrm>
        <a:graphic>
          <a:graphicData uri="http://schemas.openxmlformats.org/presentationml/2006/ole">
            <mc:AlternateContent xmlns:mc="http://schemas.openxmlformats.org/markup-compatibility/2006">
              <mc:Choice xmlns:v="urn:schemas-microsoft-com:vml" Requires="v">
                <p:oleObj spid="_x0000_s112642" name="Worksheet" r:id="rId2" imgW="9553467" imgH="6496164" progId="Excel.Sheet.8">
                  <p:embed/>
                </p:oleObj>
              </mc:Choice>
              <mc:Fallback>
                <p:oleObj name="Worksheet" r:id="rId2" imgW="9553467" imgH="6496164"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4249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250825" y="1916113"/>
            <a:ext cx="3529013" cy="2593007"/>
          </a:xfrm>
          <a:prstGeom prst="wedgeRoundRectCallout">
            <a:avLst>
              <a:gd name="adj1" fmla="val 70262"/>
              <a:gd name="adj2" fmla="val -53473"/>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графа 4 – код типа приемника отведенной воды  принимаемый в соответствии с Приложением 1 Указаний</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419894"/>
          </a:xfrm>
        </p:spPr>
        <p:txBody>
          <a:bodyPr/>
          <a:lstStyle/>
          <a:p>
            <a:pPr algn="r"/>
            <a:r>
              <a:rPr lang="ru-RU" sz="1600" dirty="0"/>
              <a:t>Приложение 1 Указаний приказа Росстата от 27.12.2019 № 815</a:t>
            </a:r>
          </a:p>
        </p:txBody>
      </p:sp>
      <p:sp>
        <p:nvSpPr>
          <p:cNvPr id="3" name="Содержимое 2"/>
          <p:cNvSpPr>
            <a:spLocks noGrp="1"/>
          </p:cNvSpPr>
          <p:nvPr>
            <p:ph idx="1"/>
          </p:nvPr>
        </p:nvSpPr>
        <p:spPr>
          <a:xfrm>
            <a:off x="395536" y="1268760"/>
            <a:ext cx="8229600" cy="5184576"/>
          </a:xfrm>
        </p:spPr>
        <p:txBody>
          <a:bodyPr/>
          <a:lstStyle/>
          <a:p>
            <a:pPr>
              <a:buNone/>
            </a:pPr>
            <a:r>
              <a:rPr lang="ru-RU" dirty="0"/>
              <a:t> </a:t>
            </a:r>
          </a:p>
        </p:txBody>
      </p:sp>
      <p:graphicFrame>
        <p:nvGraphicFramePr>
          <p:cNvPr id="153602" name="Object 2"/>
          <p:cNvGraphicFramePr>
            <a:graphicFrameLocks noChangeAspect="1"/>
          </p:cNvGraphicFramePr>
          <p:nvPr/>
        </p:nvGraphicFramePr>
        <p:xfrm>
          <a:off x="465138" y="768350"/>
          <a:ext cx="8342312" cy="6167438"/>
        </p:xfrm>
        <a:graphic>
          <a:graphicData uri="http://schemas.openxmlformats.org/presentationml/2006/ole">
            <mc:AlternateContent xmlns:mc="http://schemas.openxmlformats.org/markup-compatibility/2006">
              <mc:Choice xmlns:v="urn:schemas-microsoft-com:vml" Requires="v">
                <p:oleObj spid="_x0000_s167938" name="Document" r:id="rId2" imgW="9400225" imgH="6946259" progId="Word.Document.8">
                  <p:embed/>
                </p:oleObj>
              </mc:Choice>
              <mc:Fallback>
                <p:oleObj name="Document" r:id="rId2" imgW="9400225" imgH="6946259"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768350"/>
                        <a:ext cx="8342312" cy="616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Скругленный прямоугольник 4"/>
          <p:cNvSpPr/>
          <p:nvPr/>
        </p:nvSpPr>
        <p:spPr>
          <a:xfrm>
            <a:off x="6516216" y="764704"/>
            <a:ext cx="2376264" cy="59766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179388" y="338138"/>
          <a:ext cx="8964612" cy="6180137"/>
        </p:xfrm>
        <a:graphic>
          <a:graphicData uri="http://schemas.openxmlformats.org/presentationml/2006/ole">
            <mc:AlternateContent xmlns:mc="http://schemas.openxmlformats.org/markup-compatibility/2006">
              <mc:Choice xmlns:v="urn:schemas-microsoft-com:vml" Requires="v">
                <p:oleObj spid="_x0000_s21506" name="Document" r:id="rId2" imgW="9459303" imgH="6394864" progId="Word.Document.8">
                  <p:embed/>
                </p:oleObj>
              </mc:Choice>
              <mc:Fallback>
                <p:oleObj name="Document" r:id="rId2" imgW="9459303" imgH="6394864"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8138"/>
                        <a:ext cx="8964612" cy="618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Скругленная прямоугольная выноска 4"/>
          <p:cNvSpPr/>
          <p:nvPr/>
        </p:nvSpPr>
        <p:spPr>
          <a:xfrm>
            <a:off x="0" y="1844675"/>
            <a:ext cx="3707904" cy="3168501"/>
          </a:xfrm>
          <a:prstGeom prst="wedgeRoundRectCallout">
            <a:avLst>
              <a:gd name="adj1" fmla="val 108433"/>
              <a:gd name="adj2" fmla="val -42172"/>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Black" pitchFamily="34" charset="0"/>
              </a:rPr>
              <a:t>графа 5 – код поверхностного водного объекта, в бассейне которого осуществлено отведение воды, вне зависимости от типа приемника, указанного в графе 4</a:t>
            </a:r>
          </a:p>
        </p:txBody>
      </p:sp>
      <p:sp>
        <p:nvSpPr>
          <p:cNvPr id="6" name="Скругленная прямоугольная выноска 5"/>
          <p:cNvSpPr/>
          <p:nvPr/>
        </p:nvSpPr>
        <p:spPr>
          <a:xfrm>
            <a:off x="4500563" y="2754313"/>
            <a:ext cx="4176712" cy="3914775"/>
          </a:xfrm>
          <a:prstGeom prst="wedgeRoundRectCallout">
            <a:avLst>
              <a:gd name="adj1" fmla="val 44787"/>
              <a:gd name="adj2" fmla="val -65947"/>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chemeClr val="tx1"/>
                </a:solidFill>
                <a:latin typeface="Arial Black" pitchFamily="34" charset="0"/>
              </a:rPr>
              <a:t>графа 6 – расстояние от устья в км, </a:t>
            </a:r>
            <a:r>
              <a:rPr lang="ru-RU" sz="1400" b="1" dirty="0">
                <a:solidFill>
                  <a:schemeClr val="tx1"/>
                </a:solidFill>
                <a:latin typeface="Arial Black" pitchFamily="34" charset="0"/>
              </a:rPr>
              <a:t>с точностью до 0,1 км</a:t>
            </a:r>
            <a:r>
              <a:rPr lang="ru-RU" sz="1400" dirty="0">
                <a:solidFill>
                  <a:schemeClr val="tx1"/>
                </a:solidFill>
                <a:latin typeface="Arial Black" pitchFamily="34" charset="0"/>
              </a:rPr>
              <a:t>;</a:t>
            </a:r>
          </a:p>
          <a:p>
            <a:pPr>
              <a:defRPr/>
            </a:pPr>
            <a:r>
              <a:rPr lang="ru-RU" sz="1400" dirty="0">
                <a:solidFill>
                  <a:schemeClr val="tx1"/>
                </a:solidFill>
                <a:latin typeface="Arial Black" pitchFamily="34" charset="0"/>
              </a:rPr>
              <a:t>- при отведение воды в водоток – расстояние от устья водотока до места отведения воды в этот водоток;</a:t>
            </a:r>
          </a:p>
          <a:p>
            <a:pPr>
              <a:defRPr/>
            </a:pPr>
            <a:r>
              <a:rPr lang="ru-RU" sz="1400" dirty="0">
                <a:solidFill>
                  <a:schemeClr val="tx1"/>
                </a:solidFill>
                <a:latin typeface="Arial Black" pitchFamily="34" charset="0"/>
              </a:rPr>
              <a:t>- при отведении воды в водоемы – расстояние от устья принимается равным нулю;</a:t>
            </a:r>
          </a:p>
          <a:p>
            <a:pPr>
              <a:defRPr/>
            </a:pPr>
            <a:r>
              <a:rPr lang="ru-RU" sz="1400" dirty="0">
                <a:solidFill>
                  <a:schemeClr val="tx1"/>
                </a:solidFill>
                <a:latin typeface="Arial Black" pitchFamily="34" charset="0"/>
              </a:rPr>
              <a:t>- при отведение воды в другие приемники вод – расстояние от устья водотока, в бассейне которого расположен водовыпуск, до его створа, ближайшего к местоположению водовыпуска.</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9" name="Object 3"/>
          <p:cNvGraphicFramePr>
            <a:graphicFrameLocks noChangeAspect="1"/>
          </p:cNvGraphicFramePr>
          <p:nvPr/>
        </p:nvGraphicFramePr>
        <p:xfrm>
          <a:off x="395536" y="404664"/>
          <a:ext cx="8424936" cy="5976664"/>
        </p:xfrm>
        <a:graphic>
          <a:graphicData uri="http://schemas.openxmlformats.org/presentationml/2006/ole">
            <mc:AlternateContent xmlns:mc="http://schemas.openxmlformats.org/markup-compatibility/2006">
              <mc:Choice xmlns:v="urn:schemas-microsoft-com:vml" Requires="v">
                <p:oleObj spid="_x0000_s111619" name="Worksheet" r:id="rId2" imgW="9553467" imgH="6496164" progId="Excel.Sheet.8">
                  <p:embed/>
                </p:oleObj>
              </mc:Choice>
              <mc:Fallback>
                <p:oleObj name="Worksheet" r:id="rId2" imgW="9553467" imgH="6496164" progId="Excel.Sheet.8">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4249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Скругленная прямоугольная выноска 3"/>
          <p:cNvSpPr/>
          <p:nvPr/>
        </p:nvSpPr>
        <p:spPr>
          <a:xfrm>
            <a:off x="1475656" y="1196753"/>
            <a:ext cx="3743325" cy="1512168"/>
          </a:xfrm>
          <a:prstGeom prst="wedgeRoundRectCallout">
            <a:avLst>
              <a:gd name="adj1" fmla="val -58713"/>
              <a:gd name="adj2" fmla="val 119301"/>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Arial Black" pitchFamily="34" charset="0"/>
              </a:rPr>
              <a:t>графа 7 – код категории воды, принимаемый в соответствии с Приложением 2 Указаний</a:t>
            </a:r>
          </a:p>
          <a:p>
            <a:pPr algn="ctr">
              <a:defRPr/>
            </a:pPr>
            <a:endParaRPr lang="ru-RU" sz="1600" dirty="0">
              <a:solidFill>
                <a:schemeClr val="tx1"/>
              </a:solidFill>
              <a:latin typeface="Arial Black"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Заголовок 2"/>
          <p:cNvSpPr>
            <a:spLocks noGrp="1"/>
          </p:cNvSpPr>
          <p:nvPr>
            <p:ph type="title"/>
          </p:nvPr>
        </p:nvSpPr>
        <p:spPr>
          <a:xfrm>
            <a:off x="457200" y="476250"/>
            <a:ext cx="8229600" cy="288925"/>
          </a:xfrm>
        </p:spPr>
        <p:txBody>
          <a:bodyPr>
            <a:normAutofit fontScale="90000"/>
          </a:bodyPr>
          <a:lstStyle/>
          <a:p>
            <a:pPr algn="r" eaLnBrk="1" fontAlgn="auto" hangingPunct="1">
              <a:spcAft>
                <a:spcPts val="0"/>
              </a:spcAft>
              <a:defRPr/>
            </a:pPr>
            <a:r>
              <a:rPr lang="ru-RU" sz="1800" dirty="0"/>
              <a:t>Приложение № 2 Указаний Приказа Росстата от 27.12.2019 № 815</a:t>
            </a:r>
          </a:p>
        </p:txBody>
      </p:sp>
      <p:graphicFrame>
        <p:nvGraphicFramePr>
          <p:cNvPr id="23554" name="Содержимое 4"/>
          <p:cNvGraphicFramePr>
            <a:graphicFrameLocks noGrp="1" noChangeAspect="1"/>
          </p:cNvGraphicFramePr>
          <p:nvPr>
            <p:ph idx="1"/>
          </p:nvPr>
        </p:nvGraphicFramePr>
        <p:xfrm>
          <a:off x="176213" y="944563"/>
          <a:ext cx="8716962" cy="5605462"/>
        </p:xfrm>
        <a:graphic>
          <a:graphicData uri="http://schemas.openxmlformats.org/presentationml/2006/ole">
            <mc:AlternateContent xmlns:mc="http://schemas.openxmlformats.org/markup-compatibility/2006">
              <mc:Choice xmlns:v="urn:schemas-microsoft-com:vml" Requires="v">
                <p:oleObj spid="_x0000_s23554" name="Document" r:id="rId2" imgW="10241027" imgH="6585557" progId="Word.Document.8">
                  <p:embed/>
                </p:oleObj>
              </mc:Choice>
              <mc:Fallback>
                <p:oleObj name="Document" r:id="rId2" imgW="10241027" imgH="6585557" progId="Word.Document.8">
                  <p:embed/>
                  <p:pic>
                    <p:nvPicPr>
                      <p:cNvPr id="0" name="Содержимое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944563"/>
                        <a:ext cx="8716962" cy="560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Скругленный прямоугольник 4"/>
          <p:cNvSpPr/>
          <p:nvPr/>
        </p:nvSpPr>
        <p:spPr>
          <a:xfrm>
            <a:off x="7667625" y="981075"/>
            <a:ext cx="1152525" cy="56880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2"/>
          <p:cNvSpPr>
            <a:spLocks noGrp="1"/>
          </p:cNvSpPr>
          <p:nvPr>
            <p:ph type="title"/>
          </p:nvPr>
        </p:nvSpPr>
        <p:spPr>
          <a:xfrm>
            <a:off x="467544" y="260648"/>
            <a:ext cx="8229600" cy="936104"/>
          </a:xfrm>
        </p:spPr>
        <p:txBody>
          <a:bodyPr/>
          <a:lstStyle/>
          <a:p>
            <a:pPr algn="ctr" eaLnBrk="1" hangingPunct="1"/>
            <a:r>
              <a:rPr lang="ru-RU" sz="2800" dirty="0"/>
              <a:t>Форму № 2-ТП (водхоз) предоставляют респонденты, соответствующие следующим критериям:</a:t>
            </a:r>
          </a:p>
        </p:txBody>
      </p:sp>
      <p:sp>
        <p:nvSpPr>
          <p:cNvPr id="38915" name="Содержимое 3"/>
          <p:cNvSpPr>
            <a:spLocks noGrp="1"/>
          </p:cNvSpPr>
          <p:nvPr>
            <p:ph idx="1"/>
          </p:nvPr>
        </p:nvSpPr>
        <p:spPr>
          <a:xfrm>
            <a:off x="179512" y="1196752"/>
            <a:ext cx="8785225" cy="5416550"/>
          </a:xfrm>
        </p:spPr>
        <p:txBody>
          <a:bodyPr>
            <a:normAutofit/>
          </a:bodyPr>
          <a:lstStyle/>
          <a:p>
            <a:pPr marL="0" indent="342900" algn="just" eaLnBrk="1" fontAlgn="auto" hangingPunct="1">
              <a:spcBef>
                <a:spcPct val="0"/>
              </a:spcBef>
              <a:spcAft>
                <a:spcPts val="0"/>
              </a:spcAft>
              <a:buClrTx/>
              <a:buSzTx/>
              <a:buFont typeface="Wingdings 2" pitchFamily="18" charset="2"/>
              <a:buNone/>
              <a:defRPr/>
            </a:pPr>
            <a:endParaRPr lang="ru-RU" sz="2200" dirty="0">
              <a:cs typeface="Times New Roman" pitchFamily="18" charset="0"/>
            </a:endParaRPr>
          </a:p>
          <a:p>
            <a:pPr marL="0" indent="342900" algn="just" eaLnBrk="1" fontAlgn="auto" hangingPunct="1">
              <a:spcBef>
                <a:spcPct val="0"/>
              </a:spcBef>
              <a:spcAft>
                <a:spcPts val="0"/>
              </a:spcAft>
              <a:buClrTx/>
              <a:buSzTx/>
              <a:buFont typeface="Wingdings 2" pitchFamily="18" charset="2"/>
              <a:buNone/>
              <a:defRPr/>
            </a:pPr>
            <a:r>
              <a:rPr lang="ru-RU" sz="2200" dirty="0">
                <a:cs typeface="Times New Roman" pitchFamily="18" charset="0"/>
              </a:rPr>
              <a:t>- осуществляющие сброс (отведение) сточных вод;</a:t>
            </a:r>
          </a:p>
          <a:p>
            <a:pPr marL="0" indent="342900" algn="just" eaLnBrk="1" fontAlgn="auto" hangingPunct="1">
              <a:spcBef>
                <a:spcPct val="0"/>
              </a:spcBef>
              <a:spcAft>
                <a:spcPts val="0"/>
              </a:spcAft>
              <a:buClrTx/>
              <a:buSzTx/>
              <a:buFont typeface="Wingdings 2" pitchFamily="18" charset="2"/>
              <a:buNone/>
              <a:defRPr/>
            </a:pPr>
            <a:r>
              <a:rPr lang="ru-RU" sz="2200" dirty="0">
                <a:cs typeface="Times New Roman" pitchFamily="18" charset="0"/>
              </a:rPr>
              <a:t>- осуществляющие забор (изъятие) из водных объектов 50 куб.м воды в сутки и более (кроме сельскохозяйственных объектов);</a:t>
            </a:r>
          </a:p>
          <a:p>
            <a:pPr marL="0" indent="342900" algn="just" eaLnBrk="1" fontAlgn="auto" hangingPunct="1">
              <a:spcBef>
                <a:spcPct val="0"/>
              </a:spcBef>
              <a:spcAft>
                <a:spcPts val="0"/>
              </a:spcAft>
              <a:buClrTx/>
              <a:buSzTx/>
              <a:buFont typeface="Wingdings 2" pitchFamily="18" charset="2"/>
              <a:buNone/>
              <a:defRPr/>
            </a:pPr>
            <a:r>
              <a:rPr lang="ru-RU" sz="2200" dirty="0">
                <a:cs typeface="Times New Roman" pitchFamily="18" charset="0"/>
              </a:rPr>
              <a:t>- получающие воду из систем водоснабжения (от поставщиков-респондентов) объемом 300 куб.м и более в сутки для любых видов использования воды, кроме производства сельскохозяйственной продукции;</a:t>
            </a:r>
          </a:p>
          <a:p>
            <a:pPr marL="0" indent="342900" algn="just" eaLnBrk="1" fontAlgn="auto" hangingPunct="1">
              <a:spcBef>
                <a:spcPct val="0"/>
              </a:spcBef>
              <a:spcAft>
                <a:spcPts val="0"/>
              </a:spcAft>
              <a:buClrTx/>
              <a:buSzTx/>
              <a:buFont typeface="Wingdings 2" pitchFamily="18" charset="2"/>
              <a:buNone/>
              <a:defRPr/>
            </a:pPr>
            <a:r>
              <a:rPr lang="ru-RU" sz="2200" dirty="0">
                <a:cs typeface="Times New Roman" pitchFamily="18" charset="0"/>
              </a:rPr>
              <a:t>- получающие воду из систем водоснабжения (от поставщиков-респондентов), осуществляющие забор (изъятие) воды из водных объектов объемом 150 куб.м и более в сутки для производства сельскохозяйственной продукции;</a:t>
            </a:r>
          </a:p>
          <a:p>
            <a:pPr marL="0" indent="342900" algn="just" eaLnBrk="1" fontAlgn="auto" hangingPunct="1">
              <a:spcBef>
                <a:spcPct val="0"/>
              </a:spcBef>
              <a:spcAft>
                <a:spcPts val="0"/>
              </a:spcAft>
              <a:buClrTx/>
              <a:buSzTx/>
              <a:buFontTx/>
              <a:buChar char="-"/>
              <a:defRPr/>
            </a:pPr>
            <a:r>
              <a:rPr lang="ru-RU" sz="2200" dirty="0">
                <a:cs typeface="Times New Roman" pitchFamily="18" charset="0"/>
              </a:rPr>
              <a:t>имеющие системы оборотного водоснабжения общей мощностью 5000 куб.м и более в сутки независимо от объема забираемой воды.</a:t>
            </a:r>
          </a:p>
          <a:p>
            <a:pPr marL="0" indent="342900" eaLnBrk="1" fontAlgn="auto" hangingPunct="1">
              <a:spcAft>
                <a:spcPts val="0"/>
              </a:spcAft>
              <a:buClr>
                <a:schemeClr val="accent3"/>
              </a:buClr>
              <a:buFontTx/>
              <a:buChar char="-"/>
              <a:defRPr/>
            </a:pPr>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9" name="Object 3"/>
          <p:cNvGraphicFramePr>
            <a:graphicFrameLocks noChangeAspect="1"/>
          </p:cNvGraphicFramePr>
          <p:nvPr/>
        </p:nvGraphicFramePr>
        <p:xfrm>
          <a:off x="395536" y="404664"/>
          <a:ext cx="8424936" cy="5976664"/>
        </p:xfrm>
        <a:graphic>
          <a:graphicData uri="http://schemas.openxmlformats.org/presentationml/2006/ole">
            <mc:AlternateContent xmlns:mc="http://schemas.openxmlformats.org/markup-compatibility/2006">
              <mc:Choice xmlns:v="urn:schemas-microsoft-com:vml" Requires="v">
                <p:oleObj spid="_x0000_s114690" name="Worksheet" r:id="rId2" imgW="9553467" imgH="6496164" progId="Excel.Sheet.8">
                  <p:embed/>
                </p:oleObj>
              </mc:Choice>
              <mc:Fallback>
                <p:oleObj name="Worksheet" r:id="rId2" imgW="9553467" imgH="6496164"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4249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539552" y="4581128"/>
            <a:ext cx="3097213" cy="1584325"/>
          </a:xfrm>
          <a:prstGeom prst="wedgeRoundRectCallout">
            <a:avLst>
              <a:gd name="adj1" fmla="val -15079"/>
              <a:gd name="adj2" fmla="val -95381"/>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Arial Black" pitchFamily="34" charset="0"/>
              </a:rPr>
              <a:t>графа 8 – код территории по ОКАТО, на которой расположен водовыпуск (не очистные сооружения)</a:t>
            </a:r>
          </a:p>
        </p:txBody>
      </p:sp>
      <p:sp>
        <p:nvSpPr>
          <p:cNvPr id="4" name="Скругленная прямоугольная выноска 3"/>
          <p:cNvSpPr/>
          <p:nvPr/>
        </p:nvSpPr>
        <p:spPr>
          <a:xfrm>
            <a:off x="4716016" y="3861049"/>
            <a:ext cx="3529013" cy="1368152"/>
          </a:xfrm>
          <a:prstGeom prst="wedgeRoundRectCallout">
            <a:avLst>
              <a:gd name="adj1" fmla="val -105948"/>
              <a:gd name="adj2" fmla="val -58932"/>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Arial Black" pitchFamily="34" charset="0"/>
              </a:rPr>
              <a:t>графа 9 – код водохозяйственного участка, на котором расположен водовыпуск</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9" name="Object 3"/>
          <p:cNvGraphicFramePr>
            <a:graphicFrameLocks noChangeAspect="1"/>
          </p:cNvGraphicFramePr>
          <p:nvPr/>
        </p:nvGraphicFramePr>
        <p:xfrm>
          <a:off x="395536" y="404664"/>
          <a:ext cx="8424936" cy="5976664"/>
        </p:xfrm>
        <a:graphic>
          <a:graphicData uri="http://schemas.openxmlformats.org/presentationml/2006/ole">
            <mc:AlternateContent xmlns:mc="http://schemas.openxmlformats.org/markup-compatibility/2006">
              <mc:Choice xmlns:v="urn:schemas-microsoft-com:vml" Requires="v">
                <p:oleObj spid="_x0000_s115714" name="Worksheet" r:id="rId2" imgW="9553467" imgH="6496164" progId="Excel.Sheet.8">
                  <p:embed/>
                </p:oleObj>
              </mc:Choice>
              <mc:Fallback>
                <p:oleObj name="Worksheet" r:id="rId2" imgW="9553467" imgH="6496164"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4249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0" y="4509120"/>
            <a:ext cx="3600450" cy="1871662"/>
          </a:xfrm>
          <a:prstGeom prst="wedgeRoundRectCallout">
            <a:avLst>
              <a:gd name="adj1" fmla="val 33130"/>
              <a:gd name="adj2" fmla="val -89350"/>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Arial Black" pitchFamily="34" charset="0"/>
              </a:rPr>
              <a:t>графа 10 – допустимый годовой объем водоотведения (лимит), установленный</a:t>
            </a:r>
            <a:r>
              <a:rPr lang="ru-RU" sz="1600" b="1" dirty="0">
                <a:solidFill>
                  <a:schemeClr val="tx1"/>
                </a:solidFill>
                <a:latin typeface="Arial Black" pitchFamily="34" charset="0"/>
              </a:rPr>
              <a:t> разрешительным документом (решение, лицензия)</a:t>
            </a:r>
            <a:endParaRPr lang="ru-RU" sz="1600" dirty="0">
              <a:solidFill>
                <a:schemeClr val="tx1"/>
              </a:solidFill>
              <a:latin typeface="Arial Black" pitchFamily="34" charset="0"/>
            </a:endParaRPr>
          </a:p>
        </p:txBody>
      </p:sp>
      <p:sp>
        <p:nvSpPr>
          <p:cNvPr id="4" name="Скругленная прямоугольная выноска 3"/>
          <p:cNvSpPr/>
          <p:nvPr/>
        </p:nvSpPr>
        <p:spPr>
          <a:xfrm>
            <a:off x="3995936" y="5013176"/>
            <a:ext cx="3600450" cy="1296144"/>
          </a:xfrm>
          <a:prstGeom prst="wedgeRoundRectCallout">
            <a:avLst>
              <a:gd name="adj1" fmla="val -46057"/>
              <a:gd name="adj2" fmla="val -144360"/>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Arial Black" pitchFamily="34" charset="0"/>
              </a:rPr>
              <a:t>графа 11 – общий </a:t>
            </a:r>
            <a:r>
              <a:rPr lang="ru-RU" sz="1600" b="1" dirty="0">
                <a:solidFill>
                  <a:schemeClr val="tx1"/>
                </a:solidFill>
                <a:latin typeface="Arial Black" pitchFamily="34" charset="0"/>
              </a:rPr>
              <a:t>фактический объем воды,</a:t>
            </a:r>
            <a:r>
              <a:rPr lang="ru-RU" sz="1600" dirty="0">
                <a:solidFill>
                  <a:schemeClr val="tx1"/>
                </a:solidFill>
                <a:latin typeface="Arial Black" pitchFamily="34" charset="0"/>
              </a:rPr>
              <a:t> отведенный респондентом в приемник отведенный воды за год</a:t>
            </a:r>
          </a:p>
        </p:txBody>
      </p:sp>
      <p:sp>
        <p:nvSpPr>
          <p:cNvPr id="5" name="Скругленная прямоугольная выноска 4"/>
          <p:cNvSpPr/>
          <p:nvPr/>
        </p:nvSpPr>
        <p:spPr>
          <a:xfrm>
            <a:off x="5220072" y="404664"/>
            <a:ext cx="3600450" cy="1656184"/>
          </a:xfrm>
          <a:prstGeom prst="wedgeRoundRectCallout">
            <a:avLst>
              <a:gd name="adj1" fmla="val -59951"/>
              <a:gd name="adj2" fmla="val 152303"/>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Arial Black" pitchFamily="34" charset="0"/>
              </a:rPr>
              <a:t>графа 12 - объем отведенной воды, учтенный респондентом с помощью измерительных приборов</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9" name="Object 3"/>
          <p:cNvGraphicFramePr>
            <a:graphicFrameLocks noChangeAspect="1"/>
          </p:cNvGraphicFramePr>
          <p:nvPr/>
        </p:nvGraphicFramePr>
        <p:xfrm>
          <a:off x="395536" y="404664"/>
          <a:ext cx="8424936" cy="5976664"/>
        </p:xfrm>
        <a:graphic>
          <a:graphicData uri="http://schemas.openxmlformats.org/presentationml/2006/ole">
            <mc:AlternateContent xmlns:mc="http://schemas.openxmlformats.org/markup-compatibility/2006">
              <mc:Choice xmlns:v="urn:schemas-microsoft-com:vml" Requires="v">
                <p:oleObj spid="_x0000_s116738" name="Worksheet" r:id="rId2" imgW="9553467" imgH="6496164" progId="Excel.Sheet.8">
                  <p:embed/>
                </p:oleObj>
              </mc:Choice>
              <mc:Fallback>
                <p:oleObj name="Worksheet" r:id="rId2" imgW="9553467" imgH="6496164"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4249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611560" y="4077072"/>
            <a:ext cx="3455988" cy="1944811"/>
          </a:xfrm>
          <a:prstGeom prst="wedgeRoundRectCallout">
            <a:avLst>
              <a:gd name="adj1" fmla="val 80712"/>
              <a:gd name="adj2" fmla="val -49469"/>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Black" pitchFamily="34" charset="0"/>
              </a:rPr>
              <a:t>графы 13 - 17 - объемы отведенной воды по степени загрязненности </a:t>
            </a:r>
            <a:r>
              <a:rPr lang="ru-RU" dirty="0">
                <a:solidFill>
                  <a:srgbClr val="FF0000"/>
                </a:solidFill>
                <a:latin typeface="Arial Black" pitchFamily="34" charset="0"/>
              </a:rPr>
              <a:t>в поверхностные водные объекты</a:t>
            </a:r>
          </a:p>
        </p:txBody>
      </p:sp>
      <p:sp>
        <p:nvSpPr>
          <p:cNvPr id="4" name="Овал 3"/>
          <p:cNvSpPr/>
          <p:nvPr/>
        </p:nvSpPr>
        <p:spPr>
          <a:xfrm>
            <a:off x="4932363" y="2852935"/>
            <a:ext cx="3456061" cy="1656185"/>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9" name="Object 3"/>
          <p:cNvGraphicFramePr>
            <a:graphicFrameLocks noChangeAspect="1"/>
          </p:cNvGraphicFramePr>
          <p:nvPr/>
        </p:nvGraphicFramePr>
        <p:xfrm>
          <a:off x="395536" y="404664"/>
          <a:ext cx="8424936" cy="5976664"/>
        </p:xfrm>
        <a:graphic>
          <a:graphicData uri="http://schemas.openxmlformats.org/presentationml/2006/ole">
            <mc:AlternateContent xmlns:mc="http://schemas.openxmlformats.org/markup-compatibility/2006">
              <mc:Choice xmlns:v="urn:schemas-microsoft-com:vml" Requires="v">
                <p:oleObj spid="_x0000_s117762" name="Worksheet" r:id="rId2" imgW="9553467" imgH="6496164" progId="Excel.Sheet.8">
                  <p:embed/>
                </p:oleObj>
              </mc:Choice>
              <mc:Fallback>
                <p:oleObj name="Worksheet" r:id="rId2" imgW="9553467" imgH="6496164"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4249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ый прямоугольник 2"/>
          <p:cNvSpPr/>
          <p:nvPr/>
        </p:nvSpPr>
        <p:spPr>
          <a:xfrm>
            <a:off x="323528" y="260648"/>
            <a:ext cx="8137525" cy="1871663"/>
          </a:xfrm>
          <a:prstGeom prst="round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chemeClr val="tx1"/>
                </a:solidFill>
              </a:rPr>
              <a:t>	</a:t>
            </a:r>
            <a:r>
              <a:rPr lang="ru-RU" sz="1600" dirty="0">
                <a:solidFill>
                  <a:srgbClr val="FF0000"/>
                </a:solidFill>
                <a:latin typeface="Arial Black" pitchFamily="34" charset="0"/>
              </a:rPr>
              <a:t>Без очистных сооружений</a:t>
            </a:r>
            <a:r>
              <a:rPr lang="ru-RU" sz="1600" dirty="0">
                <a:solidFill>
                  <a:schemeClr val="tx1"/>
                </a:solidFill>
                <a:latin typeface="Arial Black" pitchFamily="34" charset="0"/>
              </a:rPr>
              <a:t>:</a:t>
            </a:r>
          </a:p>
          <a:p>
            <a:pPr>
              <a:defRPr/>
            </a:pPr>
            <a:r>
              <a:rPr lang="ru-RU" sz="1600" dirty="0">
                <a:solidFill>
                  <a:schemeClr val="tx1"/>
                </a:solidFill>
                <a:latin typeface="Arial Black" pitchFamily="34" charset="0"/>
              </a:rPr>
              <a:t>	графа 13 – объемы загрязненной воды без очистки </a:t>
            </a:r>
            <a:endParaRPr lang="ru-RU" sz="1600" dirty="0">
              <a:latin typeface="Arial Black" pitchFamily="34" charset="0"/>
            </a:endParaRPr>
          </a:p>
          <a:p>
            <a:pPr>
              <a:defRPr/>
            </a:pPr>
            <a:r>
              <a:rPr lang="ru-RU" sz="1600" dirty="0">
                <a:solidFill>
                  <a:schemeClr val="tx1"/>
                </a:solidFill>
                <a:latin typeface="Arial Black" pitchFamily="34" charset="0"/>
              </a:rPr>
              <a:t>	графа 15 – объемы нормативно чистой воды, без очистки, содержание загрязняющих веществ в которой </a:t>
            </a:r>
            <a:r>
              <a:rPr lang="ru-RU" sz="1600" b="1" dirty="0">
                <a:solidFill>
                  <a:schemeClr val="tx1"/>
                </a:solidFill>
                <a:latin typeface="Arial Black" pitchFamily="34" charset="0"/>
              </a:rPr>
              <a:t>не превышает допустимые значения</a:t>
            </a:r>
            <a:r>
              <a:rPr lang="ru-RU" sz="1600" dirty="0">
                <a:solidFill>
                  <a:schemeClr val="tx1"/>
                </a:solidFill>
                <a:latin typeface="Arial Black" pitchFamily="34" charset="0"/>
              </a:rPr>
              <a:t>, установленные разрешительным документом</a:t>
            </a:r>
          </a:p>
        </p:txBody>
      </p:sp>
      <p:sp>
        <p:nvSpPr>
          <p:cNvPr id="4" name="Скругленный прямоугольник 3"/>
          <p:cNvSpPr/>
          <p:nvPr/>
        </p:nvSpPr>
        <p:spPr>
          <a:xfrm>
            <a:off x="4860032" y="2636912"/>
            <a:ext cx="914400" cy="18723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Скругленный прямоугольник 4"/>
          <p:cNvSpPr/>
          <p:nvPr/>
        </p:nvSpPr>
        <p:spPr>
          <a:xfrm>
            <a:off x="6300192" y="2636912"/>
            <a:ext cx="914400" cy="18723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6" name="Прямая со стрелкой 5"/>
          <p:cNvCxnSpPr/>
          <p:nvPr/>
        </p:nvCxnSpPr>
        <p:spPr>
          <a:xfrm>
            <a:off x="3275856" y="2132856"/>
            <a:ext cx="1584176" cy="7920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flipH="1">
            <a:off x="7236296" y="2132856"/>
            <a:ext cx="792088"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9" name="Object 3"/>
          <p:cNvGraphicFramePr>
            <a:graphicFrameLocks noChangeAspect="1"/>
          </p:cNvGraphicFramePr>
          <p:nvPr/>
        </p:nvGraphicFramePr>
        <p:xfrm>
          <a:off x="395536" y="404664"/>
          <a:ext cx="8424936" cy="5976664"/>
        </p:xfrm>
        <a:graphic>
          <a:graphicData uri="http://schemas.openxmlformats.org/presentationml/2006/ole">
            <mc:AlternateContent xmlns:mc="http://schemas.openxmlformats.org/markup-compatibility/2006">
              <mc:Choice xmlns:v="urn:schemas-microsoft-com:vml" Requires="v">
                <p:oleObj spid="_x0000_s118786" name="Worksheet" r:id="rId2" imgW="9553467" imgH="6496164" progId="Excel.Sheet.8">
                  <p:embed/>
                </p:oleObj>
              </mc:Choice>
              <mc:Fallback>
                <p:oleObj name="Worksheet" r:id="rId2" imgW="9553467" imgH="6496164"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4249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ый прямоугольник 2"/>
          <p:cNvSpPr/>
          <p:nvPr/>
        </p:nvSpPr>
        <p:spPr>
          <a:xfrm>
            <a:off x="323850" y="188913"/>
            <a:ext cx="8640763" cy="2303983"/>
          </a:xfrm>
          <a:prstGeom prst="round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chemeClr val="tx1"/>
                </a:solidFill>
              </a:rPr>
              <a:t>	</a:t>
            </a:r>
            <a:r>
              <a:rPr lang="ru-RU" sz="1400" dirty="0">
                <a:solidFill>
                  <a:srgbClr val="FF0000"/>
                </a:solidFill>
                <a:latin typeface="Arial Black" pitchFamily="34" charset="0"/>
              </a:rPr>
              <a:t>Очистные сооружения</a:t>
            </a:r>
            <a:r>
              <a:rPr lang="ru-RU" sz="1400" dirty="0">
                <a:solidFill>
                  <a:schemeClr val="tx1"/>
                </a:solidFill>
                <a:latin typeface="Arial Black" pitchFamily="34" charset="0"/>
              </a:rPr>
              <a:t>:</a:t>
            </a:r>
          </a:p>
          <a:p>
            <a:pPr algn="just">
              <a:defRPr/>
            </a:pPr>
            <a:r>
              <a:rPr lang="ru-RU" sz="1400" dirty="0">
                <a:solidFill>
                  <a:schemeClr val="tx1"/>
                </a:solidFill>
                <a:latin typeface="Arial Black" pitchFamily="34" charset="0"/>
              </a:rPr>
              <a:t>	графа 14 – объемы загрязненной недостаточно очищенной воды, содержание загрязняющих веществ в которых </a:t>
            </a:r>
            <a:r>
              <a:rPr lang="ru-RU" sz="1400" b="1" dirty="0">
                <a:solidFill>
                  <a:schemeClr val="tx1"/>
                </a:solidFill>
                <a:latin typeface="Arial Black" pitchFamily="34" charset="0"/>
              </a:rPr>
              <a:t>превышает технологические нормативы (при наличии у респондента КЭР) и (или) НДС;</a:t>
            </a:r>
            <a:endParaRPr lang="ru-RU" sz="1400" dirty="0">
              <a:solidFill>
                <a:schemeClr val="tx1"/>
              </a:solidFill>
              <a:latin typeface="Arial Black" pitchFamily="34" charset="0"/>
            </a:endParaRPr>
          </a:p>
          <a:p>
            <a:pPr algn="just">
              <a:defRPr/>
            </a:pPr>
            <a:r>
              <a:rPr lang="ru-RU" sz="1400" dirty="0">
                <a:solidFill>
                  <a:schemeClr val="tx1"/>
                </a:solidFill>
                <a:latin typeface="Arial Black" pitchFamily="34" charset="0"/>
              </a:rPr>
              <a:t>	графа 16 – код очистного сооружения по способу очистки принимается по конечной стадии очистки (</a:t>
            </a:r>
            <a:r>
              <a:rPr lang="ru-RU" sz="1400" b="1" dirty="0">
                <a:solidFill>
                  <a:schemeClr val="tx1"/>
                </a:solidFill>
                <a:latin typeface="Arial Black" pitchFamily="34" charset="0"/>
              </a:rPr>
              <a:t>содержание загрязняющих веществ не превышает значений технологических нормативов и (или) НДС</a:t>
            </a:r>
            <a:r>
              <a:rPr lang="ru-RU" sz="1400" dirty="0">
                <a:solidFill>
                  <a:schemeClr val="tx1"/>
                </a:solidFill>
                <a:latin typeface="Arial Black" pitchFamily="34" charset="0"/>
              </a:rPr>
              <a:t>) в соответствии с Приложением 4 Указаний;</a:t>
            </a:r>
          </a:p>
          <a:p>
            <a:pPr algn="just">
              <a:defRPr/>
            </a:pPr>
            <a:r>
              <a:rPr lang="ru-RU" sz="1400" dirty="0">
                <a:solidFill>
                  <a:schemeClr val="tx1"/>
                </a:solidFill>
                <a:latin typeface="Arial Black" pitchFamily="34" charset="0"/>
              </a:rPr>
              <a:t>	графа 17 – объем нормативно очищенной воды отведенной с данного очистного сооружения</a:t>
            </a:r>
            <a:r>
              <a:rPr lang="ru-RU" sz="1400" dirty="0"/>
              <a:t>;</a:t>
            </a:r>
          </a:p>
          <a:p>
            <a:pPr>
              <a:defRPr/>
            </a:pPr>
            <a:endParaRPr lang="ru-RU" sz="1400" dirty="0">
              <a:solidFill>
                <a:schemeClr val="tx1"/>
              </a:solidFill>
              <a:latin typeface="Arial Black" pitchFamily="34" charset="0"/>
            </a:endParaRPr>
          </a:p>
        </p:txBody>
      </p:sp>
      <p:sp>
        <p:nvSpPr>
          <p:cNvPr id="4" name="Скругленный прямоугольник 3"/>
          <p:cNvSpPr/>
          <p:nvPr/>
        </p:nvSpPr>
        <p:spPr>
          <a:xfrm>
            <a:off x="5580112" y="2636912"/>
            <a:ext cx="936625" cy="16558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Скругленный прямоугольник 4"/>
          <p:cNvSpPr/>
          <p:nvPr/>
        </p:nvSpPr>
        <p:spPr>
          <a:xfrm>
            <a:off x="7092281" y="2564904"/>
            <a:ext cx="1224136" cy="18002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6" name="Прямая со стрелкой 5"/>
          <p:cNvCxnSpPr/>
          <p:nvPr/>
        </p:nvCxnSpPr>
        <p:spPr>
          <a:xfrm>
            <a:off x="3923928" y="2492896"/>
            <a:ext cx="1656184"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6732240" y="2492896"/>
            <a:ext cx="360040" cy="5760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Заголовок 1"/>
          <p:cNvSpPr>
            <a:spLocks noGrp="1"/>
          </p:cNvSpPr>
          <p:nvPr>
            <p:ph type="title"/>
          </p:nvPr>
        </p:nvSpPr>
        <p:spPr>
          <a:xfrm>
            <a:off x="457200" y="549275"/>
            <a:ext cx="8229600" cy="431800"/>
          </a:xfrm>
        </p:spPr>
        <p:txBody>
          <a:bodyPr/>
          <a:lstStyle/>
          <a:p>
            <a:pPr algn="r" eaLnBrk="1" hangingPunct="1"/>
            <a:r>
              <a:rPr lang="ru-RU" sz="1800" dirty="0"/>
              <a:t>Приложение 4 Указаний приказа Росстата от 27.12.2019 № 815</a:t>
            </a:r>
          </a:p>
        </p:txBody>
      </p:sp>
      <p:graphicFrame>
        <p:nvGraphicFramePr>
          <p:cNvPr id="28674" name="Содержимое 3"/>
          <p:cNvGraphicFramePr>
            <a:graphicFrameLocks noGrp="1" noChangeAspect="1"/>
          </p:cNvGraphicFramePr>
          <p:nvPr>
            <p:ph idx="1"/>
          </p:nvPr>
        </p:nvGraphicFramePr>
        <p:xfrm>
          <a:off x="636588" y="1909763"/>
          <a:ext cx="7951787" cy="1458912"/>
        </p:xfrm>
        <a:graphic>
          <a:graphicData uri="http://schemas.openxmlformats.org/presentationml/2006/ole">
            <mc:AlternateContent xmlns:mc="http://schemas.openxmlformats.org/markup-compatibility/2006">
              <mc:Choice xmlns:v="urn:schemas-microsoft-com:vml" Requires="v">
                <p:oleObj spid="_x0000_s28674" name="Document" r:id="rId2" imgW="9345722" imgH="1713724" progId="Word.Document.8">
                  <p:embed/>
                </p:oleObj>
              </mc:Choice>
              <mc:Fallback>
                <p:oleObj name="Document" r:id="rId2" imgW="9345722" imgH="1713724" progId="Word.Document.8">
                  <p:embed/>
                  <p:pic>
                    <p:nvPicPr>
                      <p:cNvPr id="0" name="Содержимое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8" y="1909763"/>
                        <a:ext cx="7951787" cy="1458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Скругленный прямоугольник 3"/>
          <p:cNvSpPr/>
          <p:nvPr/>
        </p:nvSpPr>
        <p:spPr>
          <a:xfrm>
            <a:off x="7092280" y="2492896"/>
            <a:ext cx="1152525"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9" name="Object 3"/>
          <p:cNvGraphicFramePr>
            <a:graphicFrameLocks noChangeAspect="1"/>
          </p:cNvGraphicFramePr>
          <p:nvPr/>
        </p:nvGraphicFramePr>
        <p:xfrm>
          <a:off x="395536" y="404664"/>
          <a:ext cx="8424936" cy="5976664"/>
        </p:xfrm>
        <a:graphic>
          <a:graphicData uri="http://schemas.openxmlformats.org/presentationml/2006/ole">
            <mc:AlternateContent xmlns:mc="http://schemas.openxmlformats.org/markup-compatibility/2006">
              <mc:Choice xmlns:v="urn:schemas-microsoft-com:vml" Requires="v">
                <p:oleObj spid="_x0000_s119810" name="Worksheet" r:id="rId2" imgW="9553467" imgH="6496164" progId="Excel.Sheet.8">
                  <p:embed/>
                </p:oleObj>
              </mc:Choice>
              <mc:Fallback>
                <p:oleObj name="Worksheet" r:id="rId2" imgW="9553467" imgH="6496164"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4249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ая прямоугольная выноска 2"/>
          <p:cNvSpPr/>
          <p:nvPr/>
        </p:nvSpPr>
        <p:spPr>
          <a:xfrm>
            <a:off x="4788024" y="404664"/>
            <a:ext cx="2520950" cy="2663825"/>
          </a:xfrm>
          <a:prstGeom prst="wedgeRoundRectCallout">
            <a:avLst>
              <a:gd name="adj1" fmla="val 90403"/>
              <a:gd name="adj2" fmla="val 76770"/>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Arial Black" pitchFamily="34" charset="0"/>
              </a:rPr>
              <a:t>графа 18 – максимальный проектный объем очищенной воды, которые могли бы обеспечить очистные сооружения респондента</a:t>
            </a:r>
          </a:p>
        </p:txBody>
      </p:sp>
      <p:sp>
        <p:nvSpPr>
          <p:cNvPr id="4" name="Скругленная прямоугольная выноска 3"/>
          <p:cNvSpPr/>
          <p:nvPr/>
        </p:nvSpPr>
        <p:spPr>
          <a:xfrm>
            <a:off x="0" y="1772816"/>
            <a:ext cx="2520950" cy="2663825"/>
          </a:xfrm>
          <a:prstGeom prst="wedgeRoundRectCallout">
            <a:avLst>
              <a:gd name="adj1" fmla="val 96084"/>
              <a:gd name="adj2" fmla="val 52628"/>
              <a:gd name="adj3" fmla="val 1666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Arial Black" pitchFamily="34" charset="0"/>
              </a:rPr>
              <a:t>графы 19-30 – объемы отведенных вод по месяцам отчетного года</a:t>
            </a:r>
          </a:p>
          <a:p>
            <a:pPr algn="ctr">
              <a:defRPr/>
            </a:pPr>
            <a:r>
              <a:rPr lang="ru-RU" sz="1600" b="1" dirty="0">
                <a:solidFill>
                  <a:schemeClr val="tx1"/>
                </a:solidFill>
                <a:latin typeface="Arial Black" pitchFamily="34" charset="0"/>
              </a:rPr>
              <a:t>сумма данных граф 19-30 должна быть равна данным графы 11</a:t>
            </a:r>
            <a:endParaRPr lang="ru-RU" sz="1600" dirty="0">
              <a:solidFill>
                <a:schemeClr val="tx1"/>
              </a:solidFill>
              <a:latin typeface="Arial Black" pitchFamily="34" charset="0"/>
            </a:endParaRPr>
          </a:p>
        </p:txBody>
      </p:sp>
      <p:sp>
        <p:nvSpPr>
          <p:cNvPr id="5" name="Овал 4"/>
          <p:cNvSpPr/>
          <p:nvPr/>
        </p:nvSpPr>
        <p:spPr>
          <a:xfrm>
            <a:off x="323850" y="4509120"/>
            <a:ext cx="8820150" cy="1439862"/>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8" name="Object 2"/>
          <p:cNvGraphicFramePr>
            <a:graphicFrameLocks noChangeAspect="1"/>
          </p:cNvGraphicFramePr>
          <p:nvPr/>
        </p:nvGraphicFramePr>
        <p:xfrm>
          <a:off x="395536" y="260648"/>
          <a:ext cx="8208912" cy="6192688"/>
        </p:xfrm>
        <a:graphic>
          <a:graphicData uri="http://schemas.openxmlformats.org/presentationml/2006/ole">
            <mc:AlternateContent xmlns:mc="http://schemas.openxmlformats.org/markup-compatibility/2006">
              <mc:Choice xmlns:v="urn:schemas-microsoft-com:vml" Requires="v">
                <p:oleObj spid="_x0000_s126978" name="Worksheet" r:id="rId2" imgW="9553467" imgH="6896128" progId="Excel.Sheet.8">
                  <p:embed/>
                </p:oleObj>
              </mc:Choice>
              <mc:Fallback>
                <p:oleObj name="Worksheet" r:id="rId2" imgW="9553467" imgH="6896128"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820891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кругленный прямоугольник 2"/>
          <p:cNvSpPr/>
          <p:nvPr/>
        </p:nvSpPr>
        <p:spPr>
          <a:xfrm>
            <a:off x="3563938" y="2420938"/>
            <a:ext cx="5256212" cy="3816350"/>
          </a:xfrm>
          <a:prstGeom prst="round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Arial Black" pitchFamily="34" charset="0"/>
              </a:rPr>
              <a:t>графы 31, 35, 37, 39, 41, 43, 45, 57, 49, 51, 53, 55, 57, 59, 61, 63, 65, 67, 69, 71, 73, 75, 77 -  указывается код загрязняющего вещества в соответствии с  Приложением 5 Указаний</a:t>
            </a:r>
          </a:p>
          <a:p>
            <a:pPr algn="ctr">
              <a:defRPr/>
            </a:pPr>
            <a:r>
              <a:rPr lang="ru-RU" sz="1600" dirty="0">
                <a:solidFill>
                  <a:schemeClr val="tx1"/>
                </a:solidFill>
                <a:latin typeface="Arial Black" pitchFamily="34" charset="0"/>
              </a:rPr>
              <a:t>графы 32, 34, 36, 38, 40, 42, 44, 46, 48, 50, 52, 54, 56, 58, 60, 62, 64, 66, 68, 70, 72, 74, 76, 78 – проставляется масса загрязняющего вещества, </a:t>
            </a:r>
            <a:r>
              <a:rPr lang="ru-RU" sz="1600" b="1" dirty="0">
                <a:solidFill>
                  <a:schemeClr val="tx1"/>
                </a:solidFill>
                <a:latin typeface="Arial Black" pitchFamily="34" charset="0"/>
              </a:rPr>
              <a:t>с учетом</a:t>
            </a:r>
            <a:r>
              <a:rPr lang="ru-RU" sz="1600" dirty="0">
                <a:solidFill>
                  <a:schemeClr val="tx1"/>
                </a:solidFill>
                <a:latin typeface="Arial Black" pitchFamily="34" charset="0"/>
              </a:rPr>
              <a:t> </a:t>
            </a:r>
            <a:r>
              <a:rPr lang="ru-RU" sz="1600" b="1" dirty="0">
                <a:solidFill>
                  <a:schemeClr val="tx1"/>
                </a:solidFill>
                <a:latin typeface="Arial Black" pitchFamily="34" charset="0"/>
              </a:rPr>
              <a:t>единицы измерения</a:t>
            </a:r>
            <a:r>
              <a:rPr lang="ru-RU" sz="1600" dirty="0">
                <a:solidFill>
                  <a:schemeClr val="tx1"/>
                </a:solidFill>
                <a:latin typeface="Arial Black" pitchFamily="34" charset="0"/>
              </a:rPr>
              <a:t>, приведенной в графе 2 Приложения 5 Указаний</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0" y="1125538"/>
          <a:ext cx="9144000" cy="5556250"/>
        </p:xfrm>
        <a:graphic>
          <a:graphicData uri="http://schemas.openxmlformats.org/presentationml/2006/ole">
            <mc:AlternateContent xmlns:mc="http://schemas.openxmlformats.org/markup-compatibility/2006">
              <mc:Choice xmlns:v="urn:schemas-microsoft-com:vml" Requires="v">
                <p:oleObj spid="_x0000_s31746" name="Document" r:id="rId2" imgW="9311107" imgH="6038257" progId="Word.Document.8">
                  <p:embed/>
                </p:oleObj>
              </mc:Choice>
              <mc:Fallback>
                <p:oleObj name="Document" r:id="rId2" imgW="9311107" imgH="6038257"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144000" cy="555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Заголовок 2"/>
          <p:cNvSpPr>
            <a:spLocks noGrp="1"/>
          </p:cNvSpPr>
          <p:nvPr>
            <p:ph type="title"/>
          </p:nvPr>
        </p:nvSpPr>
        <p:spPr>
          <a:xfrm>
            <a:off x="457200" y="704088"/>
            <a:ext cx="8305800" cy="348648"/>
          </a:xfrm>
        </p:spPr>
        <p:txBody>
          <a:bodyPr/>
          <a:lstStyle/>
          <a:p>
            <a:pPr algn="r" eaLnBrk="1" fontAlgn="auto" hangingPunct="1">
              <a:spcAft>
                <a:spcPts val="0"/>
              </a:spcAft>
              <a:defRPr/>
            </a:pPr>
            <a:r>
              <a:rPr lang="ru-RU" sz="1600" dirty="0"/>
              <a:t>Приложение 5 Указаний приказа Росстата от 27.12.2019 № 815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5"/>
          <p:cNvSpPr>
            <a:spLocks noGrp="1"/>
          </p:cNvSpPr>
          <p:nvPr>
            <p:ph type="title"/>
          </p:nvPr>
        </p:nvSpPr>
        <p:spPr>
          <a:xfrm>
            <a:off x="457200" y="549275"/>
            <a:ext cx="8229600" cy="1223963"/>
          </a:xfrm>
        </p:spPr>
        <p:txBody>
          <a:bodyPr/>
          <a:lstStyle/>
          <a:p>
            <a:pPr algn="ctr" eaLnBrk="1" hangingPunct="1"/>
            <a:r>
              <a:rPr lang="ru-RU" sz="1400" dirty="0">
                <a:solidFill>
                  <a:srgbClr val="000000"/>
                </a:solidFill>
              </a:rPr>
              <a:t>Электронная форма - Модуль Респондента "Информационно-аналитическая система обработки сведений об использовании воды в Российской Федерации ИАС 2-тп (водхоз).</a:t>
            </a:r>
            <a:br>
              <a:rPr lang="ru-RU" sz="1400" dirty="0">
                <a:solidFill>
                  <a:srgbClr val="000000"/>
                </a:solidFill>
              </a:rPr>
            </a:br>
            <a:endParaRPr lang="ru-RU" sz="1400" dirty="0">
              <a:solidFill>
                <a:srgbClr val="000000"/>
              </a:solidFill>
            </a:endParaRPr>
          </a:p>
        </p:txBody>
      </p:sp>
      <p:pic>
        <p:nvPicPr>
          <p:cNvPr id="40963" name="Содержимое 7"/>
          <p:cNvPicPr>
            <a:picLocks noGrp="1"/>
          </p:cNvPicPr>
          <p:nvPr>
            <p:ph idx="1"/>
          </p:nvPr>
        </p:nvPicPr>
        <p:blipFill>
          <a:blip r:embed="rId2" cstate="print"/>
          <a:srcRect/>
          <a:stretch>
            <a:fillRect/>
          </a:stretch>
        </p:blipFill>
        <p:spPr>
          <a:xfrm>
            <a:off x="457200" y="2697163"/>
            <a:ext cx="8229600" cy="286543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2"/>
          <p:cNvSpPr>
            <a:spLocks noGrp="1"/>
          </p:cNvSpPr>
          <p:nvPr>
            <p:ph type="title"/>
          </p:nvPr>
        </p:nvSpPr>
        <p:spPr>
          <a:xfrm>
            <a:off x="395536" y="260648"/>
            <a:ext cx="8229600" cy="576263"/>
          </a:xfrm>
        </p:spPr>
        <p:txBody>
          <a:bodyPr/>
          <a:lstStyle/>
          <a:p>
            <a:pPr algn="ctr" eaLnBrk="1" hangingPunct="1"/>
            <a:r>
              <a:rPr lang="ru-RU" sz="2800" dirty="0"/>
              <a:t> </a:t>
            </a:r>
          </a:p>
        </p:txBody>
      </p:sp>
      <p:sp>
        <p:nvSpPr>
          <p:cNvPr id="38915" name="Содержимое 3"/>
          <p:cNvSpPr>
            <a:spLocks noGrp="1"/>
          </p:cNvSpPr>
          <p:nvPr>
            <p:ph idx="1"/>
          </p:nvPr>
        </p:nvSpPr>
        <p:spPr>
          <a:xfrm>
            <a:off x="179512" y="548680"/>
            <a:ext cx="8785225" cy="5904656"/>
          </a:xfrm>
        </p:spPr>
        <p:txBody>
          <a:bodyPr>
            <a:normAutofit/>
          </a:bodyPr>
          <a:lstStyle/>
          <a:p>
            <a:pPr marL="0" indent="342900" algn="just" eaLnBrk="1" fontAlgn="auto" hangingPunct="1">
              <a:spcBef>
                <a:spcPct val="0"/>
              </a:spcBef>
              <a:spcAft>
                <a:spcPts val="0"/>
              </a:spcAft>
              <a:buClrTx/>
              <a:buSzTx/>
              <a:buFont typeface="Wingdings 2" pitchFamily="18" charset="2"/>
              <a:buNone/>
              <a:defRPr/>
            </a:pPr>
            <a:r>
              <a:rPr lang="ru-RU" sz="2200" b="1" dirty="0">
                <a:cs typeface="Times New Roman" pitchFamily="18" charset="0"/>
              </a:rPr>
              <a:t>Респонденты</a:t>
            </a:r>
            <a:r>
              <a:rPr lang="ru-RU" sz="2200" dirty="0">
                <a:cs typeface="Times New Roman" pitchFamily="18" charset="0"/>
              </a:rPr>
              <a:t> при составлении отчета </a:t>
            </a:r>
            <a:r>
              <a:rPr lang="ru-RU" sz="2200" b="1" dirty="0">
                <a:cs typeface="Times New Roman" pitchFamily="18" charset="0"/>
              </a:rPr>
              <a:t>указывают общие объемы</a:t>
            </a:r>
            <a:r>
              <a:rPr lang="ru-RU" sz="2200" dirty="0">
                <a:cs typeface="Times New Roman" pitchFamily="18" charset="0"/>
              </a:rPr>
              <a:t> забранной и полученной воды, объемы использования воды респондентом, объемы переданной </a:t>
            </a:r>
            <a:r>
              <a:rPr lang="ru-RU" sz="2200" b="1" dirty="0">
                <a:cs typeface="Times New Roman" pitchFamily="18" charset="0"/>
              </a:rPr>
              <a:t>воды</a:t>
            </a:r>
            <a:r>
              <a:rPr lang="ru-RU" sz="2200" dirty="0">
                <a:cs typeface="Times New Roman" pitchFamily="18" charset="0"/>
              </a:rPr>
              <a:t> для обеспечения холодной и горячей водой </a:t>
            </a:r>
            <a:r>
              <a:rPr lang="ru-RU" sz="2200" b="1" dirty="0">
                <a:cs typeface="Times New Roman" pitchFamily="18" charset="0"/>
              </a:rPr>
              <a:t>населения и потребителей</a:t>
            </a:r>
            <a:r>
              <a:rPr lang="ru-RU" sz="2200" dirty="0">
                <a:cs typeface="Times New Roman" pitchFamily="18" charset="0"/>
              </a:rPr>
              <a:t>, </a:t>
            </a:r>
            <a:r>
              <a:rPr lang="ru-RU" sz="2200" b="1" dirty="0">
                <a:cs typeface="Times New Roman" pitchFamily="18" charset="0"/>
              </a:rPr>
              <a:t>которые </a:t>
            </a:r>
            <a:r>
              <a:rPr lang="ru-RU" sz="2200" b="1" u="sng" dirty="0">
                <a:cs typeface="Times New Roman" pitchFamily="18" charset="0"/>
              </a:rPr>
              <a:t>самостоятельно</a:t>
            </a:r>
            <a:r>
              <a:rPr lang="ru-RU" sz="2200" b="1" dirty="0">
                <a:cs typeface="Times New Roman" pitchFamily="18" charset="0"/>
              </a:rPr>
              <a:t> не отчитываются</a:t>
            </a:r>
            <a:r>
              <a:rPr lang="ru-RU" sz="2200" dirty="0">
                <a:cs typeface="Times New Roman" pitchFamily="18" charset="0"/>
              </a:rPr>
              <a:t> по форме.</a:t>
            </a:r>
          </a:p>
          <a:p>
            <a:pPr marL="0" indent="342900" algn="just" eaLnBrk="1" fontAlgn="auto" hangingPunct="1">
              <a:spcBef>
                <a:spcPct val="0"/>
              </a:spcBef>
              <a:spcAft>
                <a:spcPts val="0"/>
              </a:spcAft>
              <a:buClrTx/>
              <a:buSzTx/>
              <a:buFont typeface="Wingdings 2" pitchFamily="18" charset="2"/>
              <a:buNone/>
              <a:defRPr/>
            </a:pPr>
            <a:endParaRPr lang="ru-RU" sz="2200" dirty="0">
              <a:cs typeface="Times New Roman" pitchFamily="18" charset="0"/>
            </a:endParaRPr>
          </a:p>
          <a:p>
            <a:pPr marL="0" indent="342900" algn="just" eaLnBrk="1" fontAlgn="auto" hangingPunct="1">
              <a:spcBef>
                <a:spcPct val="0"/>
              </a:spcBef>
              <a:spcAft>
                <a:spcPts val="0"/>
              </a:spcAft>
              <a:buClrTx/>
              <a:buSzTx/>
              <a:buFont typeface="Wingdings 2" pitchFamily="18" charset="2"/>
              <a:buNone/>
              <a:defRPr/>
            </a:pPr>
            <a:r>
              <a:rPr lang="ru-RU" sz="2200" dirty="0">
                <a:cs typeface="Times New Roman" pitchFamily="18" charset="0"/>
              </a:rPr>
              <a:t>Указанные выше ограничения для респондентов (в том числе по обособленным подразделениям) по объемам воды могут быть уменьшены территориальными органами Росводресурсов с учетом местных условий.</a:t>
            </a:r>
          </a:p>
          <a:p>
            <a:pPr marL="0" indent="342900" algn="just" eaLnBrk="1" fontAlgn="auto" hangingPunct="1">
              <a:spcBef>
                <a:spcPct val="0"/>
              </a:spcBef>
              <a:spcAft>
                <a:spcPts val="0"/>
              </a:spcAft>
              <a:buClrTx/>
              <a:buSzTx/>
              <a:buFont typeface="Wingdings 2" pitchFamily="18" charset="2"/>
              <a:buNone/>
              <a:defRPr/>
            </a:pPr>
            <a:endParaRPr lang="ru-RU" sz="2200" dirty="0">
              <a:cs typeface="Times New Roman" pitchFamily="18" charset="0"/>
            </a:endParaRPr>
          </a:p>
          <a:p>
            <a:pPr marL="0" indent="342900" algn="just" eaLnBrk="1" fontAlgn="auto" hangingPunct="1">
              <a:spcBef>
                <a:spcPct val="0"/>
              </a:spcBef>
              <a:spcAft>
                <a:spcPts val="0"/>
              </a:spcAft>
              <a:buClrTx/>
              <a:buSzTx/>
              <a:buFont typeface="Wingdings 2" pitchFamily="18" charset="2"/>
              <a:buNone/>
              <a:defRPr/>
            </a:pPr>
            <a:r>
              <a:rPr lang="ru-RU" sz="2200" dirty="0">
                <a:cs typeface="Times New Roman" pitchFamily="18" charset="0"/>
              </a:rPr>
              <a:t>Перечни респондентов формируются, а сами респонденты информируются о необходимости предоставлять сведения по форме территориальными органами Росводресурсов.</a:t>
            </a:r>
          </a:p>
          <a:p>
            <a:pPr marL="0" indent="342900" algn="just" eaLnBrk="1" fontAlgn="auto" hangingPunct="1">
              <a:spcBef>
                <a:spcPct val="0"/>
              </a:spcBef>
              <a:spcAft>
                <a:spcPts val="0"/>
              </a:spcAft>
              <a:buClrTx/>
              <a:buSzTx/>
              <a:buFont typeface="Wingdings 2" pitchFamily="18" charset="2"/>
              <a:buNone/>
              <a:defRPr/>
            </a:pPr>
            <a:endParaRPr lang="ru-RU" sz="2200" dirty="0">
              <a:cs typeface="Times New Roman" pitchFamily="18" charset="0"/>
            </a:endParaRPr>
          </a:p>
          <a:p>
            <a:pPr marL="0" indent="342900" eaLnBrk="1" fontAlgn="auto" hangingPunct="1">
              <a:spcAft>
                <a:spcPts val="0"/>
              </a:spcAft>
              <a:buClr>
                <a:schemeClr val="accent3"/>
              </a:buClr>
              <a:buFont typeface="Wingdings 2"/>
              <a:buChar char=""/>
              <a:defRPr/>
            </a:pP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Рисунок 3"/>
          <p:cNvPicPr>
            <a:picLocks noChangeAspect="1" noChangeArrowheads="1"/>
          </p:cNvPicPr>
          <p:nvPr/>
        </p:nvPicPr>
        <p:blipFill>
          <a:blip r:embed="rId2" cstate="print"/>
          <a:srcRect/>
          <a:stretch>
            <a:fillRect/>
          </a:stretch>
        </p:blipFill>
        <p:spPr bwMode="auto">
          <a:xfrm>
            <a:off x="611188" y="1196975"/>
            <a:ext cx="8064500" cy="467995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764704"/>
            <a:ext cx="8305800" cy="3240360"/>
          </a:xfrm>
        </p:spPr>
        <p:txBody>
          <a:bodyPr>
            <a:normAutofit fontScale="90000"/>
          </a:bodyPr>
          <a:lstStyle/>
          <a:p>
            <a:pPr algn="ctr" eaLnBrk="1" fontAlgn="auto" hangingPunct="1">
              <a:spcAft>
                <a:spcPts val="0"/>
              </a:spcAft>
              <a:defRPr/>
            </a:pPr>
            <a:r>
              <a:rPr lang="ru-RU" sz="1400" b="1" dirty="0">
                <a:solidFill>
                  <a:srgbClr val="000000"/>
                </a:solidFill>
                <a:latin typeface="Arial Black" pitchFamily="34" charset="0"/>
              </a:rPr>
              <a:t>ПРИКАЗ  РОССТАТА</a:t>
            </a:r>
            <a:br>
              <a:rPr lang="ru-RU" sz="1400" b="1" dirty="0">
                <a:solidFill>
                  <a:srgbClr val="000000"/>
                </a:solidFill>
                <a:latin typeface="Arial Black" pitchFamily="34" charset="0"/>
              </a:rPr>
            </a:br>
            <a:r>
              <a:rPr lang="ru-RU" sz="1400" b="1" dirty="0">
                <a:solidFill>
                  <a:srgbClr val="000000"/>
                </a:solidFill>
                <a:latin typeface="Arial Black" pitchFamily="34" charset="0"/>
              </a:rPr>
              <a:t>от 27 декабря 2019 г. N 815</a:t>
            </a:r>
            <a:br>
              <a:rPr lang="ru-RU" sz="1400" b="1" dirty="0">
                <a:solidFill>
                  <a:srgbClr val="000000"/>
                </a:solidFill>
                <a:latin typeface="Arial Black" pitchFamily="34" charset="0"/>
              </a:rPr>
            </a:br>
            <a:r>
              <a:rPr lang="ru-RU" sz="1400" b="1" dirty="0">
                <a:solidFill>
                  <a:srgbClr val="000000"/>
                </a:solidFill>
                <a:latin typeface="Arial Black" pitchFamily="34" charset="0"/>
              </a:rPr>
              <a:t> </a:t>
            </a:r>
            <a:br>
              <a:rPr lang="ru-RU" sz="1400" b="1" dirty="0">
                <a:solidFill>
                  <a:srgbClr val="000000"/>
                </a:solidFill>
                <a:latin typeface="Arial Black" pitchFamily="34" charset="0"/>
              </a:rPr>
            </a:br>
            <a:r>
              <a:rPr lang="ru-RU" sz="1400" b="1" dirty="0">
                <a:solidFill>
                  <a:srgbClr val="000000"/>
                </a:solidFill>
                <a:latin typeface="Arial Black" pitchFamily="34" charset="0"/>
              </a:rPr>
              <a:t>Об утверждении формы федерального статистического наблюдения с указаниями</a:t>
            </a:r>
            <a:br>
              <a:rPr lang="ru-RU" sz="1400" b="1" dirty="0">
                <a:solidFill>
                  <a:srgbClr val="000000"/>
                </a:solidFill>
                <a:latin typeface="Arial Black" pitchFamily="34" charset="0"/>
              </a:rPr>
            </a:br>
            <a:r>
              <a:rPr lang="ru-RU" sz="1400" b="1" dirty="0">
                <a:solidFill>
                  <a:srgbClr val="000000"/>
                </a:solidFill>
                <a:latin typeface="Arial Black" pitchFamily="34" charset="0"/>
              </a:rPr>
              <a:t>по ее заполнению для организации Федеральным агентством водных ресурсов федерального статистического наблюдения об использовании воды</a:t>
            </a:r>
            <a:br>
              <a:rPr lang="ru-RU" sz="1400" b="1" dirty="0">
                <a:solidFill>
                  <a:srgbClr val="000000"/>
                </a:solidFill>
                <a:latin typeface="Arial Black" pitchFamily="34" charset="0"/>
              </a:rPr>
            </a:br>
            <a:r>
              <a:rPr lang="ru-RU" sz="1400" dirty="0">
                <a:solidFill>
                  <a:srgbClr val="000000"/>
                </a:solidFill>
                <a:latin typeface="Arial Black" pitchFamily="34" charset="0"/>
              </a:rPr>
              <a:t> </a:t>
            </a:r>
            <a:br>
              <a:rPr lang="ru-RU" sz="1400" b="1" dirty="0">
                <a:solidFill>
                  <a:srgbClr val="000000"/>
                </a:solidFill>
                <a:latin typeface="Arial Black" pitchFamily="34" charset="0"/>
              </a:rPr>
            </a:br>
            <a:r>
              <a:rPr lang="ru-RU" sz="1400" dirty="0">
                <a:solidFill>
                  <a:srgbClr val="000000"/>
                </a:solidFill>
                <a:latin typeface="Arial Black" pitchFamily="34" charset="0"/>
              </a:rPr>
              <a:t> </a:t>
            </a:r>
            <a:br>
              <a:rPr lang="ru-RU" sz="1400" b="1" dirty="0">
                <a:solidFill>
                  <a:srgbClr val="000000"/>
                </a:solidFill>
                <a:latin typeface="Arial Black" pitchFamily="34" charset="0"/>
              </a:rPr>
            </a:br>
            <a:r>
              <a:rPr lang="ru-RU" sz="1400" dirty="0">
                <a:solidFill>
                  <a:srgbClr val="000000"/>
                </a:solidFill>
                <a:latin typeface="Arial Black" pitchFamily="34" charset="0"/>
              </a:rPr>
              <a:t>Указания по заполнению формы федерального статистического наблюдения</a:t>
            </a:r>
            <a:br>
              <a:rPr lang="ru-RU" sz="1400" b="1" dirty="0">
                <a:solidFill>
                  <a:srgbClr val="000000"/>
                </a:solidFill>
                <a:latin typeface="Arial Black" pitchFamily="34" charset="0"/>
              </a:rPr>
            </a:br>
            <a:r>
              <a:rPr lang="ru-RU" sz="1400" dirty="0">
                <a:solidFill>
                  <a:srgbClr val="000000"/>
                </a:solidFill>
                <a:latin typeface="Arial Black" pitchFamily="34" charset="0"/>
              </a:rPr>
              <a:t> </a:t>
            </a:r>
            <a:br>
              <a:rPr lang="ru-RU" sz="1400" b="1" dirty="0">
                <a:solidFill>
                  <a:srgbClr val="000000"/>
                </a:solidFill>
                <a:latin typeface="Arial Black" pitchFamily="34" charset="0"/>
              </a:rPr>
            </a:br>
            <a:r>
              <a:rPr lang="ru-RU" sz="1400" b="1" dirty="0">
                <a:solidFill>
                  <a:srgbClr val="000000"/>
                </a:solidFill>
                <a:latin typeface="Arial Black" pitchFamily="34" charset="0"/>
              </a:rPr>
              <a:t>1.10. Первичный учет использования вод ведется по формам ведения учета объема забора (изъятия) водных ресурсов из водных объектов и объема сброса сточных, в том числе дренажных, вод, их качества, приведенным в приказе Минприроды России</a:t>
            </a:r>
            <a:br>
              <a:rPr lang="ru-RU" sz="1400" b="1" dirty="0">
                <a:solidFill>
                  <a:srgbClr val="000000"/>
                </a:solidFill>
                <a:latin typeface="Arial Black" pitchFamily="34" charset="0"/>
              </a:rPr>
            </a:br>
            <a:r>
              <a:rPr lang="ru-RU" sz="1400" b="1" dirty="0">
                <a:solidFill>
                  <a:srgbClr val="000000"/>
                </a:solidFill>
                <a:latin typeface="Arial Black" pitchFamily="34" charset="0"/>
              </a:rPr>
              <a:t>от 09.11.2020 № 903, в том числе при сбросе сточных вод в иные приемники, указанные в Приложении 1.</a:t>
            </a:r>
            <a:endParaRPr lang="ru-RU" sz="1400" dirty="0">
              <a:solidFill>
                <a:srgbClr val="000000"/>
              </a:solidFill>
              <a:latin typeface="Arial Black"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419894"/>
          </a:xfrm>
        </p:spPr>
        <p:txBody>
          <a:bodyPr/>
          <a:lstStyle/>
          <a:p>
            <a:pPr algn="r"/>
            <a:r>
              <a:rPr lang="ru-RU" sz="1600" dirty="0"/>
              <a:t>Приложение 1 Указаний приказа Росстата от 27.12.2019 № 815</a:t>
            </a:r>
          </a:p>
        </p:txBody>
      </p:sp>
      <p:sp>
        <p:nvSpPr>
          <p:cNvPr id="3" name="Содержимое 2"/>
          <p:cNvSpPr>
            <a:spLocks noGrp="1"/>
          </p:cNvSpPr>
          <p:nvPr>
            <p:ph idx="1"/>
          </p:nvPr>
        </p:nvSpPr>
        <p:spPr>
          <a:xfrm>
            <a:off x="395536" y="1268760"/>
            <a:ext cx="8229600" cy="5184576"/>
          </a:xfrm>
        </p:spPr>
        <p:txBody>
          <a:bodyPr/>
          <a:lstStyle/>
          <a:p>
            <a:pPr>
              <a:buNone/>
            </a:pPr>
            <a:r>
              <a:rPr lang="ru-RU" dirty="0"/>
              <a:t> </a:t>
            </a:r>
          </a:p>
        </p:txBody>
      </p:sp>
      <p:graphicFrame>
        <p:nvGraphicFramePr>
          <p:cNvPr id="153602" name="Object 2"/>
          <p:cNvGraphicFramePr>
            <a:graphicFrameLocks noChangeAspect="1"/>
          </p:cNvGraphicFramePr>
          <p:nvPr/>
        </p:nvGraphicFramePr>
        <p:xfrm>
          <a:off x="465138" y="768350"/>
          <a:ext cx="8342312" cy="6167438"/>
        </p:xfrm>
        <a:graphic>
          <a:graphicData uri="http://schemas.openxmlformats.org/presentationml/2006/ole">
            <mc:AlternateContent xmlns:mc="http://schemas.openxmlformats.org/markup-compatibility/2006">
              <mc:Choice xmlns:v="urn:schemas-microsoft-com:vml" Requires="v">
                <p:oleObj spid="_x0000_s171010" name="Document" r:id="rId2" imgW="9400225" imgH="6946259" progId="Word.Document.8">
                  <p:embed/>
                </p:oleObj>
              </mc:Choice>
              <mc:Fallback>
                <p:oleObj name="Document" r:id="rId2" imgW="9400225" imgH="6946259"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768350"/>
                        <a:ext cx="8342312" cy="616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Скругленный прямоугольник 4"/>
          <p:cNvSpPr/>
          <p:nvPr/>
        </p:nvSpPr>
        <p:spPr>
          <a:xfrm>
            <a:off x="6516216" y="764704"/>
            <a:ext cx="2376264" cy="59766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616624"/>
          </a:xfrm>
        </p:spPr>
        <p:txBody>
          <a:bodyPr>
            <a:noAutofit/>
          </a:bodyPr>
          <a:lstStyle/>
          <a:p>
            <a:pPr algn="ctr" eaLnBrk="1" fontAlgn="auto" hangingPunct="1">
              <a:spcAft>
                <a:spcPts val="0"/>
              </a:spcAft>
              <a:defRPr/>
            </a:pPr>
            <a:r>
              <a:rPr lang="ru-RU" sz="1200" b="1" dirty="0">
                <a:solidFill>
                  <a:srgbClr val="000000"/>
                </a:solidFill>
                <a:latin typeface="Arial Black" pitchFamily="34" charset="0"/>
              </a:rPr>
              <a:t>МИНИСТЕРСТВО ПРИРОДНЫХ РЕСУРСОВ И ЭКОЛОГИИ</a:t>
            </a:r>
            <a:br>
              <a:rPr lang="ru-RU" sz="1200" b="1" dirty="0">
                <a:solidFill>
                  <a:srgbClr val="000000"/>
                </a:solidFill>
                <a:latin typeface="Arial Black" pitchFamily="34" charset="0"/>
              </a:rPr>
            </a:br>
            <a:r>
              <a:rPr lang="ru-RU" sz="1200" b="1" dirty="0">
                <a:solidFill>
                  <a:srgbClr val="000000"/>
                </a:solidFill>
                <a:latin typeface="Arial Black" pitchFamily="34" charset="0"/>
              </a:rPr>
              <a:t>РОССИЙСКОЙ ФЕДЕРАЦИИ</a:t>
            </a:r>
            <a:br>
              <a:rPr lang="ru-RU" sz="1200" b="1" dirty="0">
                <a:solidFill>
                  <a:srgbClr val="000000"/>
                </a:solidFill>
                <a:latin typeface="Arial Black" pitchFamily="34" charset="0"/>
              </a:rPr>
            </a:br>
            <a:r>
              <a:rPr lang="ru-RU" sz="1200" b="1" dirty="0">
                <a:solidFill>
                  <a:srgbClr val="000000"/>
                </a:solidFill>
                <a:latin typeface="Arial Black" pitchFamily="34" charset="0"/>
              </a:rPr>
              <a:t> </a:t>
            </a:r>
            <a:br>
              <a:rPr lang="ru-RU" sz="1200" b="1" dirty="0">
                <a:solidFill>
                  <a:srgbClr val="000000"/>
                </a:solidFill>
                <a:latin typeface="Arial Black" pitchFamily="34" charset="0"/>
              </a:rPr>
            </a:br>
            <a:r>
              <a:rPr lang="ru-RU" sz="1200" b="1" dirty="0">
                <a:solidFill>
                  <a:srgbClr val="000000"/>
                </a:solidFill>
                <a:latin typeface="Arial Black" pitchFamily="34" charset="0"/>
              </a:rPr>
              <a:t>ПРИКАЗ</a:t>
            </a:r>
            <a:br>
              <a:rPr lang="ru-RU" sz="1200" b="1" dirty="0">
                <a:solidFill>
                  <a:srgbClr val="000000"/>
                </a:solidFill>
                <a:latin typeface="Arial Black" pitchFamily="34" charset="0"/>
              </a:rPr>
            </a:br>
            <a:r>
              <a:rPr lang="ru-RU" sz="1200" b="1" dirty="0">
                <a:solidFill>
                  <a:srgbClr val="000000"/>
                </a:solidFill>
                <a:latin typeface="Arial Black" pitchFamily="34" charset="0"/>
              </a:rPr>
              <a:t>от 9 ноября 2020 г. N 903</a:t>
            </a:r>
            <a:br>
              <a:rPr lang="ru-RU" sz="1200" b="1" dirty="0">
                <a:solidFill>
                  <a:srgbClr val="000000"/>
                </a:solidFill>
                <a:latin typeface="Arial Black" pitchFamily="34" charset="0"/>
              </a:rPr>
            </a:br>
            <a:r>
              <a:rPr lang="ru-RU" sz="1200" b="1" dirty="0">
                <a:solidFill>
                  <a:srgbClr val="000000"/>
                </a:solidFill>
                <a:latin typeface="Arial Black" pitchFamily="34" charset="0"/>
              </a:rPr>
              <a:t> </a:t>
            </a:r>
            <a:br>
              <a:rPr lang="ru-RU" sz="1200" b="1" dirty="0">
                <a:solidFill>
                  <a:srgbClr val="000000"/>
                </a:solidFill>
                <a:latin typeface="Arial Black" pitchFamily="34" charset="0"/>
              </a:rPr>
            </a:br>
            <a:r>
              <a:rPr lang="ru-RU" sz="1200" b="1" dirty="0">
                <a:solidFill>
                  <a:srgbClr val="000000"/>
                </a:solidFill>
                <a:latin typeface="Arial Black" pitchFamily="34" charset="0"/>
              </a:rPr>
              <a:t>ОБ УТВЕРЖДЕНИИ ПОРЯДКА</a:t>
            </a:r>
            <a:br>
              <a:rPr lang="ru-RU" sz="1200" b="1" dirty="0">
                <a:solidFill>
                  <a:srgbClr val="000000"/>
                </a:solidFill>
                <a:latin typeface="Arial Black" pitchFamily="34" charset="0"/>
              </a:rPr>
            </a:br>
            <a:r>
              <a:rPr lang="ru-RU" sz="1200" b="1" dirty="0">
                <a:solidFill>
                  <a:srgbClr val="000000"/>
                </a:solidFill>
                <a:latin typeface="Arial Black" pitchFamily="34" charset="0"/>
              </a:rPr>
              <a:t>ВЕДЕНИЯ СОБСТВЕННИКАМИ ВОДНЫХ ОБЪЕКТОВ И ВОДОПОЛЬЗОВАТЕЛЯМИ</a:t>
            </a:r>
            <a:br>
              <a:rPr lang="ru-RU" sz="1200" b="1" dirty="0">
                <a:solidFill>
                  <a:srgbClr val="000000"/>
                </a:solidFill>
                <a:latin typeface="Arial Black" pitchFamily="34" charset="0"/>
              </a:rPr>
            </a:br>
            <a:r>
              <a:rPr lang="ru-RU" sz="1200" b="1" dirty="0">
                <a:solidFill>
                  <a:srgbClr val="000000"/>
                </a:solidFill>
                <a:latin typeface="Arial Black" pitchFamily="34" charset="0"/>
              </a:rPr>
              <a:t>УЧЕТА ОБЪЕМА ЗАБОРА (ИЗЪЯТИЯ) ВОДНЫХ РЕСУРСОВ ИЗ ВОДНЫХ</a:t>
            </a:r>
            <a:br>
              <a:rPr lang="ru-RU" sz="1200" b="1" dirty="0">
                <a:solidFill>
                  <a:srgbClr val="000000"/>
                </a:solidFill>
                <a:latin typeface="Arial Black" pitchFamily="34" charset="0"/>
              </a:rPr>
            </a:br>
            <a:r>
              <a:rPr lang="ru-RU" sz="1200" b="1" dirty="0">
                <a:solidFill>
                  <a:srgbClr val="000000"/>
                </a:solidFill>
                <a:latin typeface="Arial Black" pitchFamily="34" charset="0"/>
              </a:rPr>
              <a:t>ОБЪЕКТОВ И ОБЪЕМА СБРОСА СТОЧНЫ, В ТОМ ЧИСЛЕ ДРЕНАЖНЫХ</a:t>
            </a:r>
            <a:br>
              <a:rPr lang="ru-RU" sz="1200" b="1" dirty="0">
                <a:solidFill>
                  <a:srgbClr val="000000"/>
                </a:solidFill>
                <a:latin typeface="Arial Black" pitchFamily="34" charset="0"/>
              </a:rPr>
            </a:br>
            <a:r>
              <a:rPr lang="ru-RU" sz="1200" b="1" dirty="0">
                <a:solidFill>
                  <a:srgbClr val="000000"/>
                </a:solidFill>
                <a:latin typeface="Arial Black" pitchFamily="34" charset="0"/>
              </a:rPr>
              <a:t>ВОД, ИХ КАЧЕСТВА</a:t>
            </a:r>
            <a:br>
              <a:rPr lang="ru-RU" sz="1200" b="1" dirty="0">
                <a:solidFill>
                  <a:srgbClr val="000000"/>
                </a:solidFill>
                <a:latin typeface="Arial Black" pitchFamily="34" charset="0"/>
              </a:rPr>
            </a:br>
            <a:r>
              <a:rPr lang="ru-RU" sz="1200" b="1" dirty="0">
                <a:solidFill>
                  <a:srgbClr val="000000"/>
                </a:solidFill>
                <a:latin typeface="Arial Black" pitchFamily="34" charset="0"/>
              </a:rPr>
              <a:t>…</a:t>
            </a:r>
            <a:br>
              <a:rPr lang="ru-RU" sz="1200" b="1" dirty="0">
                <a:solidFill>
                  <a:srgbClr val="000000"/>
                </a:solidFill>
                <a:latin typeface="Arial Black" pitchFamily="34" charset="0"/>
              </a:rPr>
            </a:br>
            <a:r>
              <a:rPr lang="ru-RU" sz="1200" b="1" dirty="0">
                <a:solidFill>
                  <a:srgbClr val="000000"/>
                </a:solidFill>
                <a:latin typeface="Arial Black" pitchFamily="34" charset="0"/>
              </a:rPr>
              <a:t>2. Обязанность ведения учета объема забора (изъятия) водных ресурсов из водных объектов и объема сброса сточных, в том числе дренажных, вод, их качества возлагается на физических лиц (индивидуальных предпринимателей), юридических лиц, которым предоставлено право пользования водным объектом в целях забора (изъятия) водных ресурсов и (или) сброса сточных, в том числе дренажных, вод…</a:t>
            </a:r>
            <a:br>
              <a:rPr lang="ru-RU" sz="1200" b="1" dirty="0">
                <a:solidFill>
                  <a:srgbClr val="000000"/>
                </a:solidFill>
                <a:latin typeface="Arial Black" pitchFamily="34" charset="0"/>
              </a:rPr>
            </a:br>
            <a:br>
              <a:rPr lang="ru-RU" sz="1200" b="1" dirty="0">
                <a:solidFill>
                  <a:srgbClr val="000000"/>
                </a:solidFill>
                <a:latin typeface="Arial Black" pitchFamily="34" charset="0"/>
              </a:rPr>
            </a:br>
            <a:r>
              <a:rPr lang="ru-RU" sz="1200" b="1" dirty="0">
                <a:solidFill>
                  <a:srgbClr val="000000"/>
                </a:solidFill>
                <a:latin typeface="Arial Black" pitchFamily="34" charset="0"/>
              </a:rPr>
              <a:t>3. Учет объема забора (изъятия) водных ресурсов из водных объектов и объема сброса сточных, в том числе дренажных, вод, их качества включает измерение объема забора (изъятия) водных ресурсов из водных объектов и объема сброса сточных, в том числе дренажных, вод, их качества, обработку и регистрацию результатов таких измерений и осуществляется по формам 1.1-1.4, указанным в приложении к Порядку.</a:t>
            </a:r>
            <a:br>
              <a:rPr lang="ru-RU" sz="1200" b="1" dirty="0">
                <a:solidFill>
                  <a:srgbClr val="000000"/>
                </a:solidFill>
                <a:latin typeface="Arial Black" pitchFamily="34" charset="0"/>
              </a:rPr>
            </a:br>
            <a:r>
              <a:rPr lang="ru-RU" sz="1200" b="1" dirty="0">
                <a:solidFill>
                  <a:srgbClr val="000000"/>
                </a:solidFill>
                <a:latin typeface="Arial Black" pitchFamily="34" charset="0"/>
              </a:rPr>
              <a:t>…</a:t>
            </a:r>
            <a:br>
              <a:rPr lang="ru-RU" sz="1200" b="1" dirty="0">
                <a:solidFill>
                  <a:srgbClr val="000000"/>
                </a:solidFill>
                <a:latin typeface="Arial Black" pitchFamily="34" charset="0"/>
              </a:rPr>
            </a:br>
            <a:br>
              <a:rPr lang="ru-RU" sz="1200" b="1" dirty="0">
                <a:solidFill>
                  <a:srgbClr val="000000"/>
                </a:solidFill>
                <a:latin typeface="Arial Black" pitchFamily="34" charset="0"/>
              </a:rPr>
            </a:br>
            <a:r>
              <a:rPr lang="ru-RU" sz="1200" dirty="0">
                <a:solidFill>
                  <a:srgbClr val="000000"/>
                </a:solidFill>
                <a:latin typeface="Arial Black" pitchFamily="34" charset="0"/>
              </a:rPr>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1844824"/>
            <a:ext cx="8305800" cy="1791072"/>
          </a:xfrm>
        </p:spPr>
        <p:txBody>
          <a:bodyPr>
            <a:normAutofit/>
          </a:bodyPr>
          <a:lstStyle/>
          <a:p>
            <a:pPr algn="ctr" eaLnBrk="1" fontAlgn="auto" hangingPunct="1">
              <a:spcAft>
                <a:spcPts val="0"/>
              </a:spcAft>
              <a:defRPr/>
            </a:pPr>
            <a:r>
              <a:rPr lang="ru-RU" sz="6000" dirty="0">
                <a:solidFill>
                  <a:srgbClr val="FFFF00"/>
                </a:solidFill>
              </a:rPr>
              <a:t>Спасибо за внимание!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2"/>
          <p:cNvSpPr>
            <a:spLocks noGrp="1"/>
          </p:cNvSpPr>
          <p:nvPr>
            <p:ph type="title"/>
          </p:nvPr>
        </p:nvSpPr>
        <p:spPr>
          <a:xfrm>
            <a:off x="395536" y="260648"/>
            <a:ext cx="8229600" cy="576263"/>
          </a:xfrm>
        </p:spPr>
        <p:txBody>
          <a:bodyPr/>
          <a:lstStyle/>
          <a:p>
            <a:pPr algn="ctr" eaLnBrk="1" hangingPunct="1"/>
            <a:r>
              <a:rPr lang="ru-RU" sz="2800" dirty="0"/>
              <a:t> </a:t>
            </a:r>
          </a:p>
        </p:txBody>
      </p:sp>
      <p:sp>
        <p:nvSpPr>
          <p:cNvPr id="38915" name="Содержимое 3"/>
          <p:cNvSpPr>
            <a:spLocks noGrp="1"/>
          </p:cNvSpPr>
          <p:nvPr>
            <p:ph idx="1"/>
          </p:nvPr>
        </p:nvSpPr>
        <p:spPr>
          <a:xfrm>
            <a:off x="179512" y="548680"/>
            <a:ext cx="8785225" cy="5976664"/>
          </a:xfrm>
        </p:spPr>
        <p:txBody>
          <a:bodyPr>
            <a:normAutofit fontScale="85000" lnSpcReduction="20000"/>
          </a:bodyPr>
          <a:lstStyle/>
          <a:p>
            <a:pPr marL="0" indent="342900" algn="just" eaLnBrk="1" fontAlgn="auto" hangingPunct="1">
              <a:spcBef>
                <a:spcPct val="0"/>
              </a:spcBef>
              <a:spcAft>
                <a:spcPts val="0"/>
              </a:spcAft>
              <a:buClrTx/>
              <a:buSzTx/>
              <a:buNone/>
              <a:defRPr/>
            </a:pPr>
            <a:r>
              <a:rPr lang="ru-RU" sz="2200" dirty="0">
                <a:cs typeface="Times New Roman" pitchFamily="18" charset="0"/>
              </a:rPr>
              <a:t>В соответствии с постановлением Правительства Российской Федерации от 18.08.2008 № 620 «Об условиях предоставления в обязательном порядке первичных статистических данных и административных данных субъектам официального статистического учета» субъекты официального статистического учета (</a:t>
            </a:r>
            <a:r>
              <a:rPr lang="ru-RU" sz="2200" b="1" dirty="0">
                <a:cs typeface="Times New Roman" pitchFamily="18" charset="0"/>
              </a:rPr>
              <a:t>Росводресурсы</a:t>
            </a:r>
            <a:r>
              <a:rPr lang="ru-RU" sz="2200" dirty="0">
                <a:cs typeface="Times New Roman" pitchFamily="18" charset="0"/>
              </a:rPr>
              <a:t>) </a:t>
            </a:r>
            <a:r>
              <a:rPr lang="ru-RU" sz="2200" b="1" dirty="0">
                <a:cs typeface="Times New Roman" pitchFamily="18" charset="0"/>
              </a:rPr>
              <a:t>информируют респондентов </a:t>
            </a:r>
            <a:r>
              <a:rPr lang="ru-RU" sz="2200" dirty="0">
                <a:cs typeface="Times New Roman" pitchFamily="18" charset="0"/>
              </a:rPr>
              <a:t>о проведении в отношении их федерального статистического наблюдения по конкретным формам, обязательным для предоставления, </a:t>
            </a:r>
            <a:r>
              <a:rPr lang="ru-RU" sz="2200" b="1" dirty="0">
                <a:cs typeface="Times New Roman" pitchFamily="18" charset="0"/>
              </a:rPr>
              <a:t>посредством размещения</a:t>
            </a:r>
            <a:r>
              <a:rPr lang="ru-RU" sz="2200" dirty="0">
                <a:cs typeface="Times New Roman" pitchFamily="18" charset="0"/>
              </a:rPr>
              <a:t> на своих официальных сайтах в сети «Интернет» </a:t>
            </a:r>
            <a:r>
              <a:rPr lang="ru-RU" sz="2200" b="1" dirty="0">
                <a:cs typeface="Times New Roman" pitchFamily="18" charset="0"/>
              </a:rPr>
              <a:t>перечней</a:t>
            </a:r>
            <a:r>
              <a:rPr lang="ru-RU" sz="2200" dirty="0">
                <a:cs typeface="Times New Roman" pitchFamily="18" charset="0"/>
              </a:rPr>
              <a:t> респондентов.</a:t>
            </a:r>
          </a:p>
          <a:p>
            <a:pPr marL="0" indent="342900" algn="just" eaLnBrk="1" fontAlgn="auto" hangingPunct="1">
              <a:spcBef>
                <a:spcPct val="0"/>
              </a:spcBef>
              <a:spcAft>
                <a:spcPts val="0"/>
              </a:spcAft>
              <a:buClrTx/>
              <a:buSzTx/>
              <a:buNone/>
              <a:defRPr/>
            </a:pPr>
            <a:r>
              <a:rPr lang="ru-RU" sz="2200" dirty="0">
                <a:cs typeface="Times New Roman" pitchFamily="18" charset="0"/>
              </a:rPr>
              <a:t>Формы и указания по их заполнению предоставляются респондентам путем их размещения на официальных сайтах территориальных органов Росводресурсов в сети «Интернет», в том числе в форме электронного документа, предназначенного для предоставления первичных статистических данных </a:t>
            </a:r>
            <a:r>
              <a:rPr lang="ru-RU" sz="2200" b="1" dirty="0">
                <a:cs typeface="Times New Roman" pitchFamily="18" charset="0"/>
              </a:rPr>
              <a:t>в электронном виде</a:t>
            </a:r>
            <a:r>
              <a:rPr lang="ru-RU" sz="2200" dirty="0">
                <a:cs typeface="Times New Roman" pitchFamily="18" charset="0"/>
              </a:rPr>
              <a:t>.</a:t>
            </a:r>
          </a:p>
          <a:p>
            <a:pPr marL="0" indent="342900" algn="just" eaLnBrk="1" fontAlgn="auto" hangingPunct="1">
              <a:spcBef>
                <a:spcPct val="0"/>
              </a:spcBef>
              <a:spcAft>
                <a:spcPts val="0"/>
              </a:spcAft>
              <a:buClrTx/>
              <a:buSzTx/>
              <a:buFont typeface="Wingdings 2" pitchFamily="18" charset="2"/>
              <a:buNone/>
              <a:defRPr/>
            </a:pPr>
            <a:endParaRPr lang="ru-RU" sz="2200" dirty="0">
              <a:cs typeface="Times New Roman" pitchFamily="18" charset="0"/>
            </a:endParaRPr>
          </a:p>
          <a:p>
            <a:pPr marL="0" indent="342900" algn="just" eaLnBrk="1" fontAlgn="auto" hangingPunct="1">
              <a:spcBef>
                <a:spcPct val="0"/>
              </a:spcBef>
              <a:spcAft>
                <a:spcPts val="0"/>
              </a:spcAft>
              <a:buClrTx/>
              <a:buSzTx/>
              <a:buFont typeface="Wingdings 2" pitchFamily="18" charset="2"/>
              <a:buNone/>
              <a:defRPr/>
            </a:pPr>
            <a:r>
              <a:rPr lang="ru-RU" sz="2200" dirty="0">
                <a:cs typeface="Times New Roman" pitchFamily="18" charset="0"/>
              </a:rPr>
              <a:t>Респонденты предоставляют сведения за отчетный год</a:t>
            </a:r>
            <a:br>
              <a:rPr lang="ru-RU" sz="2200" dirty="0">
                <a:cs typeface="Times New Roman" pitchFamily="18" charset="0"/>
              </a:rPr>
            </a:br>
            <a:r>
              <a:rPr lang="ru-RU" sz="2200" dirty="0">
                <a:cs typeface="Times New Roman" pitchFamily="18" charset="0"/>
              </a:rPr>
              <a:t>в территориальные органы Росводресурсов </a:t>
            </a:r>
            <a:r>
              <a:rPr lang="ru-RU" sz="2200" dirty="0">
                <a:solidFill>
                  <a:srgbClr val="FF0000"/>
                </a:solidFill>
                <a:cs typeface="Times New Roman" pitchFamily="18" charset="0"/>
              </a:rPr>
              <a:t>по месту своей деятельности </a:t>
            </a:r>
            <a:r>
              <a:rPr lang="ru-RU" sz="2200" dirty="0">
                <a:cs typeface="Times New Roman" pitchFamily="18" charset="0"/>
              </a:rPr>
              <a:t>22 января после отчетного периода.</a:t>
            </a:r>
          </a:p>
          <a:p>
            <a:pPr marL="0" indent="342900" algn="just" eaLnBrk="1" fontAlgn="auto" hangingPunct="1">
              <a:spcBef>
                <a:spcPct val="0"/>
              </a:spcBef>
              <a:spcAft>
                <a:spcPts val="0"/>
              </a:spcAft>
              <a:buClrTx/>
              <a:buSzTx/>
              <a:buFont typeface="Wingdings 2" pitchFamily="18" charset="2"/>
              <a:buNone/>
              <a:defRPr/>
            </a:pPr>
            <a:r>
              <a:rPr lang="ru-RU" sz="2200" dirty="0">
                <a:cs typeface="Times New Roman" pitchFamily="18" charset="0"/>
              </a:rPr>
              <a:t>Заполнение бланка должно быть четким и разборчивым, заполнение карандашом не допускается.</a:t>
            </a:r>
          </a:p>
          <a:p>
            <a:pPr marL="0" indent="342900" algn="just" eaLnBrk="1" fontAlgn="auto" hangingPunct="1">
              <a:spcBef>
                <a:spcPct val="0"/>
              </a:spcBef>
              <a:spcAft>
                <a:spcPts val="0"/>
              </a:spcAft>
              <a:buClrTx/>
              <a:buSzTx/>
              <a:buFont typeface="Wingdings 2" pitchFamily="18" charset="2"/>
              <a:buNone/>
              <a:defRPr/>
            </a:pPr>
            <a:r>
              <a:rPr lang="ru-RU" sz="2200" dirty="0">
                <a:cs typeface="Times New Roman" pitchFamily="18" charset="0"/>
              </a:rPr>
              <a:t>В случае обнаружения респондентом или принимающим органом ошибок в заполненном бланке респондент заполняет новый бланк и передает его принимающему органу.</a:t>
            </a:r>
          </a:p>
          <a:p>
            <a:pPr marL="0" indent="342900" algn="just" eaLnBrk="1" fontAlgn="auto" hangingPunct="1">
              <a:spcBef>
                <a:spcPct val="0"/>
              </a:spcBef>
              <a:spcAft>
                <a:spcPts val="0"/>
              </a:spcAft>
              <a:buClrTx/>
              <a:buSzTx/>
              <a:buFont typeface="Wingdings 2" pitchFamily="18" charset="2"/>
              <a:buNone/>
              <a:defRPr/>
            </a:pPr>
            <a:endParaRPr lang="ru-RU" sz="2200" dirty="0">
              <a:cs typeface="Times New Roman" pitchFamily="18" charset="0"/>
            </a:endParaRPr>
          </a:p>
          <a:p>
            <a:pPr marL="0" indent="342900" algn="just" eaLnBrk="1" fontAlgn="auto" hangingPunct="1">
              <a:spcBef>
                <a:spcPct val="0"/>
              </a:spcBef>
              <a:spcAft>
                <a:spcPts val="0"/>
              </a:spcAft>
              <a:buClrTx/>
              <a:buSzTx/>
              <a:buFont typeface="Wingdings 2" pitchFamily="18" charset="2"/>
              <a:buNone/>
              <a:defRPr/>
            </a:pPr>
            <a:endParaRPr lang="ru-RU" sz="2200" dirty="0">
              <a:cs typeface="Times New Roman" pitchFamily="18" charset="0"/>
            </a:endParaRPr>
          </a:p>
          <a:p>
            <a:pPr marL="0" indent="342900" eaLnBrk="1" fontAlgn="auto" hangingPunct="1">
              <a:spcAft>
                <a:spcPts val="0"/>
              </a:spcAft>
              <a:buClr>
                <a:schemeClr val="accent3"/>
              </a:buClr>
              <a:buFont typeface="Wingdings 2"/>
              <a:buChar char=""/>
              <a:defRPr/>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611560" y="268197"/>
          <a:ext cx="7992888" cy="6380353"/>
        </p:xfrm>
        <a:graphic>
          <a:graphicData uri="http://schemas.openxmlformats.org/presentationml/2006/ole">
            <mc:AlternateContent xmlns:mc="http://schemas.openxmlformats.org/markup-compatibility/2006">
              <mc:Choice xmlns:v="urn:schemas-microsoft-com:vml" Requires="v">
                <p:oleObj spid="_x0000_s1027" name="Worksheet" r:id="rId2" imgW="8867955" imgH="7086515" progId="Excel.Sheet.8">
                  <p:embed/>
                </p:oleObj>
              </mc:Choice>
              <mc:Fallback>
                <p:oleObj name="Worksheet" r:id="rId2" imgW="8867955" imgH="7086515" progId="Excel.Sheet.8">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8197"/>
                        <a:ext cx="7992888" cy="638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2" name="Object 2"/>
          <p:cNvGraphicFramePr>
            <a:graphicFrameLocks noChangeAspect="1"/>
          </p:cNvGraphicFramePr>
          <p:nvPr/>
        </p:nvGraphicFramePr>
        <p:xfrm>
          <a:off x="395536" y="260648"/>
          <a:ext cx="8280920" cy="6192688"/>
        </p:xfrm>
        <a:graphic>
          <a:graphicData uri="http://schemas.openxmlformats.org/presentationml/2006/ole">
            <mc:AlternateContent xmlns:mc="http://schemas.openxmlformats.org/markup-compatibility/2006">
              <mc:Choice xmlns:v="urn:schemas-microsoft-com:vml" Requires="v">
                <p:oleObj spid="_x0000_s128002" name="Worksheet" r:id="rId2" imgW="9553467" imgH="7305689" progId="Excel.Sheet.8">
                  <p:embed/>
                </p:oleObj>
              </mc:Choice>
              <mc:Fallback>
                <p:oleObj name="Worksheet" r:id="rId2" imgW="9553467" imgH="7305689"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828092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2396</TotalTime>
  <Words>2848</Words>
  <Application>Microsoft Office PowerPoint</Application>
  <PresentationFormat>Экран (4:3)</PresentationFormat>
  <Paragraphs>153</Paragraphs>
  <Slides>64</Slides>
  <Notes>1</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2</vt:i4>
      </vt:variant>
      <vt:variant>
        <vt:lpstr>Заголовки слайдов</vt:lpstr>
      </vt:variant>
      <vt:variant>
        <vt:i4>64</vt:i4>
      </vt:variant>
    </vt:vector>
  </HeadingPairs>
  <TitlesOfParts>
    <vt:vector size="73" baseType="lpstr">
      <vt:lpstr>Arial</vt:lpstr>
      <vt:lpstr>Arial Black</vt:lpstr>
      <vt:lpstr>Calibri</vt:lpstr>
      <vt:lpstr>Constantia</vt:lpstr>
      <vt:lpstr>Times New Roman</vt:lpstr>
      <vt:lpstr>Wingdings 2</vt:lpstr>
      <vt:lpstr>Поток</vt:lpstr>
      <vt:lpstr>Worksheet</vt:lpstr>
      <vt:lpstr>Document</vt:lpstr>
      <vt:lpstr>Презентация PowerPoint</vt:lpstr>
      <vt:lpstr>Федеральный План статистических работ, утвержденный распоряжением Правительства Российской Федерации от 06.05.2008 № 671-р </vt:lpstr>
      <vt:lpstr>Постановление Правительства Российской Федерации от 3 апреля 2021 г. № 542 «Об утверждении методик расчета показателей для оценки эффективности деятельности высших должностных лиц субъектов Российской Федерации и деятельности исполнительных органов субъектов Российской Федерации»</vt:lpstr>
      <vt:lpstr>Сведения об использовании        воды</vt:lpstr>
      <vt:lpstr>Форму № 2-ТП (водхоз) предоставляют респонденты, соответствующие следующим критериям:</vt:lpstr>
      <vt:lpstr> </vt:lpstr>
      <vt:lpstr> </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Раздел 1. Забрано из природных источников, получено от поставщиков, использовано, передано и потеряно воды.</vt:lpstr>
      <vt:lpstr>Презентация PowerPoint</vt:lpstr>
      <vt:lpstr>Презентация PowerPoint</vt:lpstr>
      <vt:lpstr>Презентация PowerPoint</vt:lpstr>
      <vt:lpstr>Презентация PowerPoint</vt:lpstr>
      <vt:lpstr>Приложение 1 Указаний приказа Росстата от 27.12.2019 № 815</vt:lpstr>
      <vt:lpstr>Презентация PowerPoint</vt:lpstr>
      <vt:lpstr>Презентация PowerPoint</vt:lpstr>
      <vt:lpstr>Презентация PowerPoint</vt:lpstr>
      <vt:lpstr>Приложение № 2 Указаний приказа Росстата от 27.12.2019 № 815</vt:lpstr>
      <vt:lpstr>Презентация PowerPoint</vt:lpstr>
      <vt:lpstr>Раздел 1. Забрано из природных источников, получено от поставщиков, использовано, передано и потеряно воды.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Приложение 3 Указаний приказа Росстата от 27.12.2019 № 815</vt:lpstr>
      <vt:lpstr>Презентация PowerPoint</vt:lpstr>
      <vt:lpstr>Приложение № 2 Указаний приказа Росстата от 27.12.2019 № 815</vt:lpstr>
      <vt:lpstr>Презентация PowerPoint</vt:lpstr>
      <vt:lpstr>Приложение № 2 Указаний приказа Росстата от 27.12.2019 № 815</vt:lpstr>
      <vt:lpstr>Раздел 2. Водоотведение</vt:lpstr>
      <vt:lpstr>Приложение 1 Указаний приказа Росстата от 27.12.2019 № 815</vt:lpstr>
      <vt:lpstr>Презентация PowerPoint</vt:lpstr>
      <vt:lpstr>Презентация PowerPoint</vt:lpstr>
      <vt:lpstr>Презентация PowerPoint</vt:lpstr>
      <vt:lpstr>Приложение 1 Указаний приказа Росстата от 27.12.2019 № 815</vt:lpstr>
      <vt:lpstr>Презентация PowerPoint</vt:lpstr>
      <vt:lpstr>Презентация PowerPoint</vt:lpstr>
      <vt:lpstr>Приложение № 2 Указаний Приказа Росстата от 27.12.2019 № 815</vt:lpstr>
      <vt:lpstr>Презентация PowerPoint</vt:lpstr>
      <vt:lpstr>Презентация PowerPoint</vt:lpstr>
      <vt:lpstr>Презентация PowerPoint</vt:lpstr>
      <vt:lpstr>Презентация PowerPoint</vt:lpstr>
      <vt:lpstr>Презентация PowerPoint</vt:lpstr>
      <vt:lpstr>Приложение 4 Указаний приказа Росстата от 27.12.2019 № 815</vt:lpstr>
      <vt:lpstr>Презентация PowerPoint</vt:lpstr>
      <vt:lpstr>Презентация PowerPoint</vt:lpstr>
      <vt:lpstr>Приложение 5 Указаний приказа Росстата от 27.12.2019 № 815</vt:lpstr>
      <vt:lpstr>Электронная форма - Модуль Респондента "Информационно-аналитическая система обработки сведений об использовании воды в Российской Федерации ИАС 2-тп (водхоз). </vt:lpstr>
      <vt:lpstr>Презентация PowerPoint</vt:lpstr>
      <vt:lpstr>ПРИКАЗ  РОССТАТА от 27 декабря 2019 г. N 815   Об утверждении формы федерального статистического наблюдения с указаниями по ее заполнению для организации Федеральным агентством водных ресурсов федерального статистического наблюдения об использовании воды     Указания по заполнению формы федерального статистического наблюдения   1.10. Первичный учет использования вод ведется по формам ведения учета объема забора (изъятия) водных ресурсов из водных объектов и объема сброса сточных, в том числе дренажных, вод, их качества, приведенным в приказе Минприроды России от 09.11.2020 № 903, в том числе при сбросе сточных вод в иные приемники, указанные в Приложении 1.</vt:lpstr>
      <vt:lpstr>Приложение 1 Указаний приказа Росстата от 27.12.2019 № 815</vt:lpstr>
      <vt:lpstr>МИНИСТЕРСТВО ПРИРОДНЫХ РЕСУРСОВ И ЭКОЛОГИИ РОССИЙСКОЙ ФЕДЕРАЦИИ   ПРИКАЗ от 9 ноября 2020 г. N 903   ОБ УТВЕРЖДЕНИИ ПОРЯДКА ВЕДЕНИЯ СОБСТВЕННИКАМИ ВОДНЫХ ОБЪЕКТОВ И ВОДОПОЛЬЗОВАТЕЛЯМИ УЧЕТА ОБЪЕМА ЗАБОРА (ИЗЪЯТИЯ) ВОДНЫХ РЕСУРСОВ ИЗ ВОДНЫХ ОБЪЕКТОВ И ОБЪЕМА СБРОСА СТОЧНЫ, В ТОМ ЧИСЛЕ ДРЕНАЖНЫХ ВОД, ИХ КАЧЕСТВА … 2. Обязанность ведения учета объема забора (изъятия) водных ресурсов из водных объектов и объема сброса сточных, в том числе дренажных, вод, их качества возлагается на физических лиц (индивидуальных предпринимателей), юридических лиц, которым предоставлено право пользования водным объектом в целях забора (изъятия) водных ресурсов и (или) сброса сточных, в том числе дренажных, вод…  3. Учет объема забора (изъятия) водных ресурсов из водных объектов и объема сброса сточных, в том числе дренажных, вод, их качества включает измерение объема забора (изъятия) водных ресурсов из водных объектов и объема сброса сточных, в том числе дренажных, вод, их качества, обработку и регистрацию результатов таких измерений и осуществляется по формам 1.1-1.4, указанным в приложении к Порядку. …   </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Сведения об использовании        воды</dc:title>
  <dc:creator>Computer</dc:creator>
  <cp:lastModifiedBy>Ульянова Инна Юрьевна</cp:lastModifiedBy>
  <cp:revision>238</cp:revision>
  <dcterms:created xsi:type="dcterms:W3CDTF">2012-04-04T13:27:42Z</dcterms:created>
  <dcterms:modified xsi:type="dcterms:W3CDTF">2023-11-22T02:15:31Z</dcterms:modified>
</cp:coreProperties>
</file>